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6" r:id="rId4"/>
    <p:sldId id="267" r:id="rId5"/>
    <p:sldId id="271" r:id="rId6"/>
    <p:sldId id="269" r:id="rId7"/>
    <p:sldId id="270" r:id="rId8"/>
    <p:sldId id="258" r:id="rId9"/>
    <p:sldId id="259" r:id="rId10"/>
    <p:sldId id="260" r:id="rId11"/>
    <p:sldId id="261" r:id="rId12"/>
    <p:sldId id="262"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6384A8-83DE-4925-A568-BE444DD40BD4}"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3F52B-B431-491F-B9AF-C038361D8F21}" type="slidenum">
              <a:rPr lang="en-US" smtClean="0"/>
              <a:t>‹#›</a:t>
            </a:fld>
            <a:endParaRPr lang="en-US"/>
          </a:p>
        </p:txBody>
      </p:sp>
    </p:spTree>
    <p:extLst>
      <p:ext uri="{BB962C8B-B14F-4D97-AF65-F5344CB8AC3E}">
        <p14:creationId xmlns:p14="http://schemas.microsoft.com/office/powerpoint/2010/main" val="184008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6384A8-83DE-4925-A568-BE444DD40BD4}"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3F52B-B431-491F-B9AF-C038361D8F21}" type="slidenum">
              <a:rPr lang="en-US" smtClean="0"/>
              <a:t>‹#›</a:t>
            </a:fld>
            <a:endParaRPr lang="en-US"/>
          </a:p>
        </p:txBody>
      </p:sp>
    </p:spTree>
    <p:extLst>
      <p:ext uri="{BB962C8B-B14F-4D97-AF65-F5344CB8AC3E}">
        <p14:creationId xmlns:p14="http://schemas.microsoft.com/office/powerpoint/2010/main" val="3379155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6384A8-83DE-4925-A568-BE444DD40BD4}"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3F52B-B431-491F-B9AF-C038361D8F21}" type="slidenum">
              <a:rPr lang="en-US" smtClean="0"/>
              <a:t>‹#›</a:t>
            </a:fld>
            <a:endParaRPr lang="en-US"/>
          </a:p>
        </p:txBody>
      </p:sp>
    </p:spTree>
    <p:extLst>
      <p:ext uri="{BB962C8B-B14F-4D97-AF65-F5344CB8AC3E}">
        <p14:creationId xmlns:p14="http://schemas.microsoft.com/office/powerpoint/2010/main" val="1985432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6384A8-83DE-4925-A568-BE444DD40BD4}"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3F52B-B431-491F-B9AF-C038361D8F21}" type="slidenum">
              <a:rPr lang="en-US" smtClean="0"/>
              <a:t>‹#›</a:t>
            </a:fld>
            <a:endParaRPr lang="en-US"/>
          </a:p>
        </p:txBody>
      </p:sp>
    </p:spTree>
    <p:extLst>
      <p:ext uri="{BB962C8B-B14F-4D97-AF65-F5344CB8AC3E}">
        <p14:creationId xmlns:p14="http://schemas.microsoft.com/office/powerpoint/2010/main" val="3332412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6384A8-83DE-4925-A568-BE444DD40BD4}"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3F52B-B431-491F-B9AF-C038361D8F21}" type="slidenum">
              <a:rPr lang="en-US" smtClean="0"/>
              <a:t>‹#›</a:t>
            </a:fld>
            <a:endParaRPr lang="en-US"/>
          </a:p>
        </p:txBody>
      </p:sp>
    </p:spTree>
    <p:extLst>
      <p:ext uri="{BB962C8B-B14F-4D97-AF65-F5344CB8AC3E}">
        <p14:creationId xmlns:p14="http://schemas.microsoft.com/office/powerpoint/2010/main" val="2539891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6384A8-83DE-4925-A568-BE444DD40BD4}"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3F52B-B431-491F-B9AF-C038361D8F21}" type="slidenum">
              <a:rPr lang="en-US" smtClean="0"/>
              <a:t>‹#›</a:t>
            </a:fld>
            <a:endParaRPr lang="en-US"/>
          </a:p>
        </p:txBody>
      </p:sp>
    </p:spTree>
    <p:extLst>
      <p:ext uri="{BB962C8B-B14F-4D97-AF65-F5344CB8AC3E}">
        <p14:creationId xmlns:p14="http://schemas.microsoft.com/office/powerpoint/2010/main" val="158341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6384A8-83DE-4925-A568-BE444DD40BD4}" type="datetimeFigureOut">
              <a:rPr lang="en-US" smtClean="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C3F52B-B431-491F-B9AF-C038361D8F21}" type="slidenum">
              <a:rPr lang="en-US" smtClean="0"/>
              <a:t>‹#›</a:t>
            </a:fld>
            <a:endParaRPr lang="en-US"/>
          </a:p>
        </p:txBody>
      </p:sp>
    </p:spTree>
    <p:extLst>
      <p:ext uri="{BB962C8B-B14F-4D97-AF65-F5344CB8AC3E}">
        <p14:creationId xmlns:p14="http://schemas.microsoft.com/office/powerpoint/2010/main" val="3130317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6384A8-83DE-4925-A568-BE444DD40BD4}" type="datetimeFigureOut">
              <a:rPr lang="en-US" smtClean="0"/>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C3F52B-B431-491F-B9AF-C038361D8F21}" type="slidenum">
              <a:rPr lang="en-US" smtClean="0"/>
              <a:t>‹#›</a:t>
            </a:fld>
            <a:endParaRPr lang="en-US"/>
          </a:p>
        </p:txBody>
      </p:sp>
    </p:spTree>
    <p:extLst>
      <p:ext uri="{BB962C8B-B14F-4D97-AF65-F5344CB8AC3E}">
        <p14:creationId xmlns:p14="http://schemas.microsoft.com/office/powerpoint/2010/main" val="2217390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384A8-83DE-4925-A568-BE444DD40BD4}" type="datetimeFigureOut">
              <a:rPr lang="en-US" smtClean="0"/>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C3F52B-B431-491F-B9AF-C038361D8F21}" type="slidenum">
              <a:rPr lang="en-US" smtClean="0"/>
              <a:t>‹#›</a:t>
            </a:fld>
            <a:endParaRPr lang="en-US"/>
          </a:p>
        </p:txBody>
      </p:sp>
    </p:spTree>
    <p:extLst>
      <p:ext uri="{BB962C8B-B14F-4D97-AF65-F5344CB8AC3E}">
        <p14:creationId xmlns:p14="http://schemas.microsoft.com/office/powerpoint/2010/main" val="1680553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84A8-83DE-4925-A568-BE444DD40BD4}"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3F52B-B431-491F-B9AF-C038361D8F21}" type="slidenum">
              <a:rPr lang="en-US" smtClean="0"/>
              <a:t>‹#›</a:t>
            </a:fld>
            <a:endParaRPr lang="en-US"/>
          </a:p>
        </p:txBody>
      </p:sp>
    </p:spTree>
    <p:extLst>
      <p:ext uri="{BB962C8B-B14F-4D97-AF65-F5344CB8AC3E}">
        <p14:creationId xmlns:p14="http://schemas.microsoft.com/office/powerpoint/2010/main" val="938741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84A8-83DE-4925-A568-BE444DD40BD4}"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3F52B-B431-491F-B9AF-C038361D8F21}" type="slidenum">
              <a:rPr lang="en-US" smtClean="0"/>
              <a:t>‹#›</a:t>
            </a:fld>
            <a:endParaRPr lang="en-US"/>
          </a:p>
        </p:txBody>
      </p:sp>
    </p:spTree>
    <p:extLst>
      <p:ext uri="{BB962C8B-B14F-4D97-AF65-F5344CB8AC3E}">
        <p14:creationId xmlns:p14="http://schemas.microsoft.com/office/powerpoint/2010/main" val="1627677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384A8-83DE-4925-A568-BE444DD40BD4}" type="datetimeFigureOut">
              <a:rPr lang="en-US" smtClean="0"/>
              <a:t>10/24/2017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3F52B-B431-491F-B9AF-C038361D8F21}" type="slidenum">
              <a:rPr lang="en-US" smtClean="0"/>
              <a:t>‹#›</a:t>
            </a:fld>
            <a:endParaRPr lang="en-US"/>
          </a:p>
        </p:txBody>
      </p:sp>
    </p:spTree>
    <p:extLst>
      <p:ext uri="{BB962C8B-B14F-4D97-AF65-F5344CB8AC3E}">
        <p14:creationId xmlns:p14="http://schemas.microsoft.com/office/powerpoint/2010/main" val="2973765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dirty="0" smtClean="0">
                <a:latin typeface="Tahoma" panose="020B0604030504040204" pitchFamily="34" charset="0"/>
                <a:ea typeface="Tahoma" panose="020B0604030504040204" pitchFamily="34" charset="0"/>
                <a:cs typeface="Tahoma" panose="020B0604030504040204" pitchFamily="34" charset="0"/>
              </a:rPr>
              <a:t>Company</a:t>
            </a:r>
            <a:r>
              <a:rPr lang="en-US" sz="4000" dirty="0" smtClean="0">
                <a:latin typeface="Tahoma" panose="020B0604030504040204" pitchFamily="34" charset="0"/>
                <a:ea typeface="Tahoma" panose="020B0604030504040204" pitchFamily="34" charset="0"/>
                <a:cs typeface="Tahoma" panose="020B0604030504040204" pitchFamily="34" charset="0"/>
              </a:rPr>
              <a:t> Presentation</a:t>
            </a:r>
            <a:endParaRPr lang="en-US" sz="4000" dirty="0">
              <a:latin typeface="Tahoma" panose="020B0604030504040204" pitchFamily="34" charset="0"/>
              <a:ea typeface="Tahoma" panose="020B0604030504040204" pitchFamily="34" charset="0"/>
              <a:cs typeface="Tahoma" panose="020B0604030504040204" pitchFamily="34" charset="0"/>
            </a:endParaRPr>
          </a:p>
        </p:txBody>
      </p:sp>
      <p:pic>
        <p:nvPicPr>
          <p:cNvPr id="6" name="Content Placeholder 5" descr="image001"/>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2133600"/>
            <a:ext cx="6629400" cy="3810000"/>
          </a:xfrm>
          <a:prstGeom prst="rect">
            <a:avLst/>
          </a:prstGeom>
          <a:noFill/>
        </p:spPr>
      </p:pic>
    </p:spTree>
    <p:extLst>
      <p:ext uri="{BB962C8B-B14F-4D97-AF65-F5344CB8AC3E}">
        <p14:creationId xmlns:p14="http://schemas.microsoft.com/office/powerpoint/2010/main" val="1735275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Barclays </a:t>
            </a:r>
            <a:endParaRPr lang="en-US" dirty="0"/>
          </a:p>
        </p:txBody>
      </p:sp>
      <p:sp>
        <p:nvSpPr>
          <p:cNvPr id="3" name="Content Placeholder 2"/>
          <p:cNvSpPr>
            <a:spLocks noGrp="1"/>
          </p:cNvSpPr>
          <p:nvPr>
            <p:ph idx="1"/>
          </p:nvPr>
        </p:nvSpPr>
        <p:spPr/>
        <p:txBody>
          <a:bodyPr/>
          <a:lstStyle/>
          <a:p>
            <a:r>
              <a:rPr lang="en-US" sz="1400" dirty="0" smtClean="0">
                <a:latin typeface="Tahoma" panose="020B0604030504040204" pitchFamily="34" charset="0"/>
                <a:ea typeface="Tahoma" panose="020B0604030504040204" pitchFamily="34" charset="0"/>
                <a:cs typeface="Tahoma" panose="020B0604030504040204" pitchFamily="34" charset="0"/>
              </a:rPr>
              <a:t>Loans offered personal, auto and mortgage </a:t>
            </a:r>
          </a:p>
          <a:p>
            <a:r>
              <a:rPr lang="en-US" sz="1400" dirty="0" smtClean="0">
                <a:latin typeface="Tahoma" panose="020B0604030504040204" pitchFamily="34" charset="0"/>
                <a:ea typeface="Tahoma" panose="020B0604030504040204" pitchFamily="34" charset="0"/>
                <a:cs typeface="Tahoma" panose="020B0604030504040204" pitchFamily="34" charset="0"/>
              </a:rPr>
              <a:t>Personal loan: interest rate 10% (prime+3) </a:t>
            </a:r>
            <a:r>
              <a:rPr lang="en-US" sz="1400" i="1" dirty="0" smtClean="0">
                <a:solidFill>
                  <a:schemeClr val="tx2">
                    <a:lumMod val="40000"/>
                    <a:lumOff val="60000"/>
                  </a:schemeClr>
                </a:solidFill>
                <a:latin typeface="Tahoma" panose="020B0604030504040204" pitchFamily="34" charset="0"/>
                <a:ea typeface="Tahoma" panose="020B0604030504040204" pitchFamily="34" charset="0"/>
                <a:cs typeface="Tahoma" panose="020B0604030504040204" pitchFamily="34" charset="0"/>
              </a:rPr>
              <a:t>promotion valid from 7</a:t>
            </a:r>
            <a:r>
              <a:rPr lang="en-US" sz="1400" i="1" baseline="30000" dirty="0" smtClean="0">
                <a:solidFill>
                  <a:schemeClr val="tx2">
                    <a:lumMod val="40000"/>
                    <a:lumOff val="60000"/>
                  </a:schemeClr>
                </a:solidFill>
                <a:latin typeface="Tahoma" panose="020B0604030504040204" pitchFamily="34" charset="0"/>
                <a:ea typeface="Tahoma" panose="020B0604030504040204" pitchFamily="34" charset="0"/>
                <a:cs typeface="Tahoma" panose="020B0604030504040204" pitchFamily="34" charset="0"/>
              </a:rPr>
              <a:t>th</a:t>
            </a:r>
            <a:r>
              <a:rPr lang="en-US" sz="1400" i="1" dirty="0" smtClean="0">
                <a:solidFill>
                  <a:schemeClr val="tx2">
                    <a:lumMod val="40000"/>
                    <a:lumOff val="60000"/>
                  </a:schemeClr>
                </a:solidFill>
                <a:latin typeface="Tahoma" panose="020B0604030504040204" pitchFamily="34" charset="0"/>
                <a:ea typeface="Tahoma" panose="020B0604030504040204" pitchFamily="34" charset="0"/>
                <a:cs typeface="Tahoma" panose="020B0604030504040204" pitchFamily="34" charset="0"/>
              </a:rPr>
              <a:t> August – 31</a:t>
            </a:r>
            <a:r>
              <a:rPr lang="en-US" sz="1400" i="1" baseline="30000" dirty="0" smtClean="0">
                <a:solidFill>
                  <a:schemeClr val="tx2">
                    <a:lumMod val="40000"/>
                    <a:lumOff val="60000"/>
                  </a:schemeClr>
                </a:solidFill>
                <a:latin typeface="Tahoma" panose="020B0604030504040204" pitchFamily="34" charset="0"/>
                <a:ea typeface="Tahoma" panose="020B0604030504040204" pitchFamily="34" charset="0"/>
                <a:cs typeface="Tahoma" panose="020B0604030504040204" pitchFamily="34" charset="0"/>
              </a:rPr>
              <a:t>st</a:t>
            </a:r>
            <a:r>
              <a:rPr lang="en-US" sz="1400" i="1" dirty="0" smtClean="0">
                <a:solidFill>
                  <a:schemeClr val="tx2">
                    <a:lumMod val="40000"/>
                    <a:lumOff val="60000"/>
                  </a:schemeClr>
                </a:solidFill>
                <a:latin typeface="Tahoma" panose="020B0604030504040204" pitchFamily="34" charset="0"/>
                <a:ea typeface="Tahoma" panose="020B0604030504040204" pitchFamily="34" charset="0"/>
                <a:cs typeface="Tahoma" panose="020B0604030504040204" pitchFamily="34" charset="0"/>
              </a:rPr>
              <a:t> October 2017</a:t>
            </a:r>
          </a:p>
          <a:p>
            <a:r>
              <a:rPr lang="en-US" sz="1400" i="1" dirty="0" smtClean="0">
                <a:latin typeface="Tahoma" panose="020B0604030504040204" pitchFamily="34" charset="0"/>
                <a:ea typeface="Tahoma" panose="020B0604030504040204" pitchFamily="34" charset="0"/>
                <a:cs typeface="Tahoma" panose="020B0604030504040204" pitchFamily="34" charset="0"/>
              </a:rPr>
              <a:t>Normal interest for PL is 13.5% and 14%; 13.5% being for loans between 10k-250k whereas 14% are for loans above 250k to 500k</a:t>
            </a:r>
            <a:endParaRPr lang="en-US" sz="1400" i="1" dirty="0">
              <a:latin typeface="Tahoma" panose="020B0604030504040204" pitchFamily="34" charset="0"/>
              <a:ea typeface="Tahoma" panose="020B0604030504040204" pitchFamily="34" charset="0"/>
              <a:cs typeface="Tahoma" panose="020B0604030504040204" pitchFamily="34" charset="0"/>
            </a:endParaRPr>
          </a:p>
          <a:p>
            <a:r>
              <a:rPr lang="en-US" sz="1400" dirty="0" smtClean="0">
                <a:latin typeface="Tahoma" panose="020B0604030504040204" pitchFamily="34" charset="0"/>
                <a:ea typeface="Tahoma" panose="020B0604030504040204" pitchFamily="34" charset="0"/>
                <a:cs typeface="Tahoma" panose="020B0604030504040204" pitchFamily="34" charset="0"/>
              </a:rPr>
              <a:t>Max Loan P 500,000.00 and min P 40,000.00</a:t>
            </a:r>
          </a:p>
          <a:p>
            <a:r>
              <a:rPr lang="en-US" sz="1400" dirty="0" smtClean="0">
                <a:latin typeface="Tahoma" panose="020B0604030504040204" pitchFamily="34" charset="0"/>
                <a:ea typeface="Tahoma" panose="020B0604030504040204" pitchFamily="34" charset="0"/>
                <a:cs typeface="Tahoma" panose="020B0604030504040204" pitchFamily="34" charset="0"/>
              </a:rPr>
              <a:t>Min tenor for PL is 1 year, max is 6 years </a:t>
            </a:r>
          </a:p>
          <a:p>
            <a:endParaRPr lang="en-US" sz="1400" dirty="0">
              <a:latin typeface="Tahoma" panose="020B0604030504040204" pitchFamily="34" charset="0"/>
              <a:ea typeface="Tahoma" panose="020B0604030504040204" pitchFamily="34" charset="0"/>
              <a:cs typeface="Tahoma" panose="020B0604030504040204" pitchFamily="34" charset="0"/>
            </a:endParaRPr>
          </a:p>
          <a:p>
            <a:r>
              <a:rPr lang="en-US" sz="1400" dirty="0" smtClean="0">
                <a:latin typeface="Tahoma" panose="020B0604030504040204" pitchFamily="34" charset="0"/>
                <a:ea typeface="Tahoma" panose="020B0604030504040204" pitchFamily="34" charset="0"/>
                <a:cs typeface="Tahoma" panose="020B0604030504040204" pitchFamily="34" charset="0"/>
              </a:rPr>
              <a:t>Auto loan: interest rate 9%</a:t>
            </a:r>
          </a:p>
          <a:p>
            <a:r>
              <a:rPr lang="en-US" sz="1400" dirty="0" smtClean="0">
                <a:latin typeface="Tahoma" panose="020B0604030504040204" pitchFamily="34" charset="0"/>
                <a:ea typeface="Tahoma" panose="020B0604030504040204" pitchFamily="34" charset="0"/>
                <a:cs typeface="Tahoma" panose="020B0604030504040204" pitchFamily="34" charset="0"/>
              </a:rPr>
              <a:t>Mortgage interest rate 8%</a:t>
            </a:r>
          </a:p>
          <a:p>
            <a:endParaRPr lang="en-US" dirty="0"/>
          </a:p>
        </p:txBody>
      </p:sp>
    </p:spTree>
    <p:extLst>
      <p:ext uri="{BB962C8B-B14F-4D97-AF65-F5344CB8AC3E}">
        <p14:creationId xmlns:p14="http://schemas.microsoft.com/office/powerpoint/2010/main" val="1113477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ahoma" panose="020B0604030504040204" pitchFamily="34" charset="0"/>
                <a:ea typeface="Tahoma" panose="020B0604030504040204" pitchFamily="34" charset="0"/>
                <a:cs typeface="Tahoma" panose="020B0604030504040204" pitchFamily="34" charset="0"/>
              </a:rPr>
              <a:t>Mascom </a:t>
            </a:r>
            <a:r>
              <a:rPr lang="en-US" sz="1600" dirty="0" smtClean="0">
                <a:latin typeface="Tahoma" panose="020B0604030504040204" pitchFamily="34" charset="0"/>
                <a:ea typeface="Tahoma" panose="020B0604030504040204" pitchFamily="34" charset="0"/>
                <a:cs typeface="Tahoma" panose="020B0604030504040204" pitchFamily="34" charset="0"/>
              </a:rPr>
              <a:t/>
            </a:r>
            <a:br>
              <a:rPr lang="en-US" sz="1600" dirty="0" smtClean="0">
                <a:latin typeface="Tahoma" panose="020B0604030504040204" pitchFamily="34" charset="0"/>
                <a:ea typeface="Tahoma" panose="020B0604030504040204" pitchFamily="34" charset="0"/>
                <a:cs typeface="Tahoma" panose="020B0604030504040204" pitchFamily="34" charset="0"/>
              </a:rPr>
            </a:br>
            <a:r>
              <a:rPr lang="en-US" sz="1600" dirty="0" smtClean="0">
                <a:latin typeface="Tahoma" panose="020B0604030504040204" pitchFamily="34" charset="0"/>
                <a:ea typeface="Tahoma" panose="020B0604030504040204" pitchFamily="34" charset="0"/>
                <a:cs typeface="Tahoma" panose="020B0604030504040204" pitchFamily="34" charset="0"/>
              </a:rPr>
              <a:t>mobile phones only</a:t>
            </a:r>
            <a:endParaRPr lang="en-US" sz="1600" dirty="0">
              <a:latin typeface="Tahoma" panose="020B0604030504040204" pitchFamily="34" charset="0"/>
              <a:ea typeface="Tahoma" panose="020B0604030504040204" pitchFamily="34" charset="0"/>
              <a:cs typeface="Tahoma" panose="020B0604030504040204" pitchFamily="34" charset="0"/>
            </a:endParaRPr>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371600"/>
            <a:ext cx="8001000" cy="47117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5616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Bemobile</a:t>
            </a:r>
            <a:endParaRPr lang="en-US" dirty="0"/>
          </a:p>
        </p:txBody>
      </p:sp>
      <p:sp>
        <p:nvSpPr>
          <p:cNvPr id="3" name="Content Placeholder 2"/>
          <p:cNvSpPr>
            <a:spLocks noGrp="1"/>
          </p:cNvSpPr>
          <p:nvPr>
            <p:ph idx="1"/>
          </p:nvPr>
        </p:nvSpPr>
        <p:spPr/>
        <p:txBody>
          <a:bodyPr>
            <a:normAutofit/>
          </a:bodyPr>
          <a:lstStyle/>
          <a:p>
            <a:r>
              <a:rPr lang="en-US" sz="1400" dirty="0" smtClean="0">
                <a:latin typeface="Tahoma" panose="020B0604030504040204" pitchFamily="34" charset="0"/>
                <a:ea typeface="Tahoma" panose="020B0604030504040204" pitchFamily="34" charset="0"/>
                <a:cs typeface="Tahoma" panose="020B0604030504040204" pitchFamily="34" charset="0"/>
              </a:rPr>
              <a:t>Awaiting new contract </a:t>
            </a:r>
          </a:p>
          <a:p>
            <a:r>
              <a:rPr lang="en-US" sz="1400" dirty="0" smtClean="0">
                <a:latin typeface="Tahoma" panose="020B0604030504040204" pitchFamily="34" charset="0"/>
                <a:ea typeface="Tahoma" panose="020B0604030504040204" pitchFamily="34" charset="0"/>
                <a:cs typeface="Tahoma" panose="020B0604030504040204" pitchFamily="34" charset="0"/>
              </a:rPr>
              <a:t>Provides both laptops and mobile phone </a:t>
            </a:r>
            <a:endParaRPr lang="en-US" sz="1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97887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ahoma" panose="020B0604030504040204" pitchFamily="34" charset="0"/>
                <a:ea typeface="Tahoma" panose="020B0604030504040204" pitchFamily="34" charset="0"/>
                <a:cs typeface="Tahoma" panose="020B0604030504040204" pitchFamily="34" charset="0"/>
              </a:rPr>
              <a:t>Pengar</a:t>
            </a:r>
            <a:r>
              <a:rPr lang="en-US" dirty="0" smtClean="0">
                <a:latin typeface="Tahoma" panose="020B0604030504040204" pitchFamily="34" charset="0"/>
                <a:ea typeface="Tahoma" panose="020B0604030504040204" pitchFamily="34" charset="0"/>
                <a:cs typeface="Tahoma" panose="020B0604030504040204" pitchFamily="34" charset="0"/>
              </a:rPr>
              <a:t> scheme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half" idx="1"/>
          </p:nvPr>
        </p:nvSpPr>
        <p:spPr>
          <a:xfrm>
            <a:off x="457200" y="1600200"/>
            <a:ext cx="4343400" cy="5257800"/>
          </a:xfrm>
        </p:spPr>
        <p:txBody>
          <a:bodyPr>
            <a:normAutofit fontScale="25000" lnSpcReduction="20000"/>
          </a:bodyPr>
          <a:lstStyle/>
          <a:p>
            <a:r>
              <a:rPr lang="en-US" sz="5600" b="1" i="1" dirty="0" smtClean="0">
                <a:latin typeface="Tahoma" panose="020B0604030504040204" pitchFamily="34" charset="0"/>
                <a:ea typeface="Tahoma" panose="020B0604030504040204" pitchFamily="34" charset="0"/>
                <a:cs typeface="Tahoma" panose="020B0604030504040204" pitchFamily="34" charset="0"/>
              </a:rPr>
              <a:t>COMPANY LOCATION</a:t>
            </a:r>
          </a:p>
          <a:p>
            <a:endParaRPr lang="en-US" sz="5600" dirty="0">
              <a:latin typeface="Tahoma" panose="020B0604030504040204" pitchFamily="34" charset="0"/>
              <a:ea typeface="Tahoma" panose="020B0604030504040204" pitchFamily="34" charset="0"/>
              <a:cs typeface="Tahoma" panose="020B0604030504040204" pitchFamily="34" charset="0"/>
            </a:endParaRPr>
          </a:p>
          <a:p>
            <a:pPr lvl="0"/>
            <a:r>
              <a:rPr lang="en-US" sz="5600" dirty="0" smtClean="0">
                <a:latin typeface="Tahoma" panose="020B0604030504040204" pitchFamily="34" charset="0"/>
                <a:ea typeface="Tahoma" panose="020B0604030504040204" pitchFamily="34" charset="0"/>
                <a:cs typeface="Tahoma" panose="020B0604030504040204" pitchFamily="34" charset="0"/>
              </a:rPr>
              <a:t>Gaborone West Industrial</a:t>
            </a:r>
          </a:p>
          <a:p>
            <a:r>
              <a:rPr lang="en-US" sz="5600" dirty="0">
                <a:latin typeface="Tahoma" panose="020B0604030504040204" pitchFamily="34" charset="0"/>
                <a:ea typeface="Tahoma" panose="020B0604030504040204" pitchFamily="34" charset="0"/>
                <a:cs typeface="Tahoma" panose="020B0604030504040204" pitchFamily="34" charset="0"/>
              </a:rPr>
              <a:t> </a:t>
            </a:r>
          </a:p>
          <a:p>
            <a:r>
              <a:rPr lang="en-US" sz="5600" b="1" i="1" dirty="0" smtClean="0">
                <a:latin typeface="Tahoma" panose="020B0604030504040204" pitchFamily="34" charset="0"/>
                <a:ea typeface="Tahoma" panose="020B0604030504040204" pitchFamily="34" charset="0"/>
                <a:cs typeface="Tahoma" panose="020B0604030504040204" pitchFamily="34" charset="0"/>
              </a:rPr>
              <a:t>REQUIREMENTS</a:t>
            </a:r>
          </a:p>
          <a:p>
            <a:endParaRPr lang="en-US" sz="5600" dirty="0">
              <a:latin typeface="Tahoma" panose="020B0604030504040204" pitchFamily="34" charset="0"/>
              <a:ea typeface="Tahoma" panose="020B0604030504040204" pitchFamily="34" charset="0"/>
              <a:cs typeface="Tahoma" panose="020B0604030504040204" pitchFamily="34" charset="0"/>
            </a:endParaRPr>
          </a:p>
          <a:p>
            <a:pPr lvl="0"/>
            <a:r>
              <a:rPr lang="en-US" sz="5600" dirty="0">
                <a:latin typeface="Tahoma" panose="020B0604030504040204" pitchFamily="34" charset="0"/>
                <a:ea typeface="Tahoma" panose="020B0604030504040204" pitchFamily="34" charset="0"/>
                <a:cs typeface="Tahoma" panose="020B0604030504040204" pitchFamily="34" charset="0"/>
              </a:rPr>
              <a:t>Current </a:t>
            </a:r>
            <a:r>
              <a:rPr lang="en-US" sz="5600" dirty="0" err="1">
                <a:latin typeface="Tahoma" panose="020B0604030504040204" pitchFamily="34" charset="0"/>
                <a:ea typeface="Tahoma" panose="020B0604030504040204" pitchFamily="34" charset="0"/>
                <a:cs typeface="Tahoma" panose="020B0604030504040204" pitchFamily="34" charset="0"/>
              </a:rPr>
              <a:t>Payslip</a:t>
            </a:r>
            <a:endParaRPr lang="en-US" sz="5600" dirty="0">
              <a:latin typeface="Tahoma" panose="020B0604030504040204" pitchFamily="34" charset="0"/>
              <a:ea typeface="Tahoma" panose="020B0604030504040204" pitchFamily="34" charset="0"/>
              <a:cs typeface="Tahoma" panose="020B0604030504040204" pitchFamily="34" charset="0"/>
            </a:endParaRPr>
          </a:p>
          <a:p>
            <a:pPr lvl="0"/>
            <a:r>
              <a:rPr lang="en-US" sz="5600" dirty="0">
                <a:latin typeface="Tahoma" panose="020B0604030504040204" pitchFamily="34" charset="0"/>
                <a:ea typeface="Tahoma" panose="020B0604030504040204" pitchFamily="34" charset="0"/>
                <a:cs typeface="Tahoma" panose="020B0604030504040204" pitchFamily="34" charset="0"/>
              </a:rPr>
              <a:t>3 Months Bank Statement reflecting salary</a:t>
            </a:r>
          </a:p>
          <a:p>
            <a:pPr lvl="0"/>
            <a:r>
              <a:rPr lang="en-US" sz="5600" dirty="0">
                <a:latin typeface="Tahoma" panose="020B0604030504040204" pitchFamily="34" charset="0"/>
                <a:ea typeface="Tahoma" panose="020B0604030504040204" pitchFamily="34" charset="0"/>
                <a:cs typeface="Tahoma" panose="020B0604030504040204" pitchFamily="34" charset="0"/>
              </a:rPr>
              <a:t>Certified copy of </a:t>
            </a:r>
            <a:r>
              <a:rPr lang="en-US" sz="5600" dirty="0" err="1">
                <a:latin typeface="Tahoma" panose="020B0604030504040204" pitchFamily="34" charset="0"/>
                <a:ea typeface="Tahoma" panose="020B0604030504040204" pitchFamily="34" charset="0"/>
                <a:cs typeface="Tahoma" panose="020B0604030504040204" pitchFamily="34" charset="0"/>
              </a:rPr>
              <a:t>omang</a:t>
            </a:r>
            <a:endParaRPr lang="en-US" sz="5600" dirty="0">
              <a:latin typeface="Tahoma" panose="020B0604030504040204" pitchFamily="34" charset="0"/>
              <a:ea typeface="Tahoma" panose="020B0604030504040204" pitchFamily="34" charset="0"/>
              <a:cs typeface="Tahoma" panose="020B0604030504040204" pitchFamily="34" charset="0"/>
            </a:endParaRPr>
          </a:p>
          <a:p>
            <a:pPr lvl="0"/>
            <a:r>
              <a:rPr lang="en-US" sz="5600" dirty="0">
                <a:latin typeface="Tahoma" panose="020B0604030504040204" pitchFamily="34" charset="0"/>
                <a:ea typeface="Tahoma" panose="020B0604030504040204" pitchFamily="34" charset="0"/>
                <a:cs typeface="Tahoma" panose="020B0604030504040204" pitchFamily="34" charset="0"/>
              </a:rPr>
              <a:t>If married, consent of spouse, copy of marriage certificate &amp; spouses copy of ID</a:t>
            </a:r>
          </a:p>
          <a:p>
            <a:r>
              <a:rPr lang="en-US" sz="5600" dirty="0">
                <a:latin typeface="Tahoma" panose="020B0604030504040204" pitchFamily="34" charset="0"/>
                <a:ea typeface="Tahoma" panose="020B0604030504040204" pitchFamily="34" charset="0"/>
                <a:cs typeface="Tahoma" panose="020B0604030504040204" pitchFamily="34" charset="0"/>
              </a:rPr>
              <a:t> </a:t>
            </a:r>
          </a:p>
          <a:p>
            <a:r>
              <a:rPr lang="en-US" sz="5600" b="1" i="1" dirty="0">
                <a:latin typeface="Tahoma" panose="020B0604030504040204" pitchFamily="34" charset="0"/>
                <a:ea typeface="Tahoma" panose="020B0604030504040204" pitchFamily="34" charset="0"/>
                <a:cs typeface="Tahoma" panose="020B0604030504040204" pitchFamily="34" charset="0"/>
              </a:rPr>
              <a:t>MINIMUM TAKE HOME</a:t>
            </a:r>
            <a:endParaRPr lang="en-US" sz="5600" dirty="0">
              <a:latin typeface="Tahoma" panose="020B0604030504040204" pitchFamily="34" charset="0"/>
              <a:ea typeface="Tahoma" panose="020B0604030504040204" pitchFamily="34" charset="0"/>
              <a:cs typeface="Tahoma" panose="020B0604030504040204" pitchFamily="34" charset="0"/>
            </a:endParaRPr>
          </a:p>
          <a:p>
            <a:pPr lvl="0"/>
            <a:r>
              <a:rPr lang="en-US" sz="5600" dirty="0">
                <a:latin typeface="Tahoma" panose="020B0604030504040204" pitchFamily="34" charset="0"/>
                <a:ea typeface="Tahoma" panose="020B0604030504040204" pitchFamily="34" charset="0"/>
                <a:cs typeface="Tahoma" panose="020B0604030504040204" pitchFamily="34" charset="0"/>
              </a:rPr>
              <a:t>Permanent &amp; Pensionable </a:t>
            </a:r>
            <a:r>
              <a:rPr lang="en-US" sz="5600" b="1" dirty="0">
                <a:latin typeface="Tahoma" panose="020B0604030504040204" pitchFamily="34" charset="0"/>
                <a:ea typeface="Tahoma" panose="020B0604030504040204" pitchFamily="34" charset="0"/>
                <a:cs typeface="Tahoma" panose="020B0604030504040204" pitchFamily="34" charset="0"/>
              </a:rPr>
              <a:t>Married</a:t>
            </a:r>
            <a:r>
              <a:rPr lang="en-US" sz="5600" dirty="0">
                <a:latin typeface="Tahoma" panose="020B0604030504040204" pitchFamily="34" charset="0"/>
                <a:ea typeface="Tahoma" panose="020B0604030504040204" pitchFamily="34" charset="0"/>
                <a:cs typeface="Tahoma" panose="020B0604030504040204" pitchFamily="34" charset="0"/>
              </a:rPr>
              <a:t> (PPM)  – P1500</a:t>
            </a:r>
          </a:p>
          <a:p>
            <a:pPr lvl="0"/>
            <a:r>
              <a:rPr lang="en-US" sz="5600" dirty="0">
                <a:latin typeface="Tahoma" panose="020B0604030504040204" pitchFamily="34" charset="0"/>
                <a:ea typeface="Tahoma" panose="020B0604030504040204" pitchFamily="34" charset="0"/>
                <a:cs typeface="Tahoma" panose="020B0604030504040204" pitchFamily="34" charset="0"/>
              </a:rPr>
              <a:t>Permanent &amp; Pensionable </a:t>
            </a:r>
            <a:r>
              <a:rPr lang="en-US" sz="5600" b="1" dirty="0">
                <a:latin typeface="Tahoma" panose="020B0604030504040204" pitchFamily="34" charset="0"/>
                <a:ea typeface="Tahoma" panose="020B0604030504040204" pitchFamily="34" charset="0"/>
                <a:cs typeface="Tahoma" panose="020B0604030504040204" pitchFamily="34" charset="0"/>
              </a:rPr>
              <a:t>Single</a:t>
            </a:r>
            <a:r>
              <a:rPr lang="en-US" sz="5600" dirty="0">
                <a:latin typeface="Tahoma" panose="020B0604030504040204" pitchFamily="34" charset="0"/>
                <a:ea typeface="Tahoma" panose="020B0604030504040204" pitchFamily="34" charset="0"/>
                <a:cs typeface="Tahoma" panose="020B0604030504040204" pitchFamily="34" charset="0"/>
              </a:rPr>
              <a:t> (PPS)  – P1300</a:t>
            </a:r>
          </a:p>
          <a:p>
            <a:pPr lvl="0"/>
            <a:r>
              <a:rPr lang="en-US" sz="5600" dirty="0">
                <a:latin typeface="Tahoma" panose="020B0604030504040204" pitchFamily="34" charset="0"/>
                <a:ea typeface="Tahoma" panose="020B0604030504040204" pitchFamily="34" charset="0"/>
                <a:cs typeface="Tahoma" panose="020B0604030504040204" pitchFamily="34" charset="0"/>
              </a:rPr>
              <a:t>Industrial Class (IC) – P600</a:t>
            </a:r>
          </a:p>
          <a:p>
            <a:r>
              <a:rPr lang="en-US" sz="5600" dirty="0">
                <a:latin typeface="Tahoma" panose="020B0604030504040204" pitchFamily="34" charset="0"/>
                <a:ea typeface="Tahoma" panose="020B0604030504040204" pitchFamily="34" charset="0"/>
                <a:cs typeface="Tahoma" panose="020B0604030504040204" pitchFamily="34" charset="0"/>
              </a:rPr>
              <a:t> </a:t>
            </a:r>
          </a:p>
          <a:p>
            <a:r>
              <a:rPr lang="en-US" sz="5600" b="1" i="1" dirty="0">
                <a:latin typeface="Tahoma" panose="020B0604030504040204" pitchFamily="34" charset="0"/>
                <a:ea typeface="Tahoma" panose="020B0604030504040204" pitchFamily="34" charset="0"/>
                <a:cs typeface="Tahoma" panose="020B0604030504040204" pitchFamily="34" charset="0"/>
              </a:rPr>
              <a:t>CREDIT FACILITY</a:t>
            </a:r>
            <a:endParaRPr lang="en-US" sz="5600" dirty="0">
              <a:latin typeface="Tahoma" panose="020B0604030504040204" pitchFamily="34" charset="0"/>
              <a:ea typeface="Tahoma" panose="020B0604030504040204" pitchFamily="34" charset="0"/>
              <a:cs typeface="Tahoma" panose="020B0604030504040204" pitchFamily="34" charset="0"/>
            </a:endParaRPr>
          </a:p>
          <a:p>
            <a:pPr lvl="0"/>
            <a:r>
              <a:rPr lang="en-US" sz="5600" dirty="0">
                <a:latin typeface="Tahoma" panose="020B0604030504040204" pitchFamily="34" charset="0"/>
                <a:ea typeface="Tahoma" panose="020B0604030504040204" pitchFamily="34" charset="0"/>
                <a:cs typeface="Tahoma" panose="020B0604030504040204" pitchFamily="34" charset="0"/>
              </a:rPr>
              <a:t>1 Month – 60 Months</a:t>
            </a:r>
          </a:p>
          <a:p>
            <a:pPr lvl="0"/>
            <a:r>
              <a:rPr lang="en-US" sz="5600" dirty="0">
                <a:latin typeface="Tahoma" panose="020B0604030504040204" pitchFamily="34" charset="0"/>
                <a:ea typeface="Tahoma" panose="020B0604030504040204" pitchFamily="34" charset="0"/>
                <a:cs typeface="Tahoma" panose="020B0604030504040204" pitchFamily="34" charset="0"/>
              </a:rPr>
              <a:t>Minimum P2 500</a:t>
            </a:r>
          </a:p>
          <a:p>
            <a:pPr lvl="0"/>
            <a:r>
              <a:rPr lang="en-US" sz="5600" dirty="0">
                <a:latin typeface="Tahoma" panose="020B0604030504040204" pitchFamily="34" charset="0"/>
                <a:ea typeface="Tahoma" panose="020B0604030504040204" pitchFamily="34" charset="0"/>
                <a:cs typeface="Tahoma" panose="020B0604030504040204" pitchFamily="34" charset="0"/>
              </a:rPr>
              <a:t>Maximum P250 000</a:t>
            </a:r>
          </a:p>
          <a:p>
            <a:r>
              <a:rPr lang="en-US" sz="5600" b="1" dirty="0">
                <a:solidFill>
                  <a:srgbClr val="FF0000"/>
                </a:solidFill>
                <a:latin typeface="Tahoma" panose="020B0604030504040204" pitchFamily="34" charset="0"/>
                <a:ea typeface="Tahoma" panose="020B0604030504040204" pitchFamily="34" charset="0"/>
                <a:cs typeface="Tahoma" panose="020B0604030504040204" pitchFamily="34" charset="0"/>
              </a:rPr>
              <a:t> </a:t>
            </a:r>
            <a:endParaRPr lang="en-US" sz="56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en-US" sz="56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CREDIT LIFE with CIB</a:t>
            </a:r>
            <a:r>
              <a:rPr lang="en-US" sz="5600" dirty="0" smtClean="0">
                <a:latin typeface="Tahoma" panose="020B0604030504040204" pitchFamily="34" charset="0"/>
                <a:ea typeface="Tahoma" panose="020B0604030504040204" pitchFamily="34" charset="0"/>
                <a:cs typeface="Tahoma" panose="020B0604030504040204" pitchFamily="34" charset="0"/>
              </a:rPr>
              <a:t> </a:t>
            </a:r>
            <a:endParaRPr lang="en-US" sz="56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Content Placeholder 3"/>
          <p:cNvSpPr>
            <a:spLocks noGrp="1"/>
          </p:cNvSpPr>
          <p:nvPr>
            <p:ph sz="half" idx="2"/>
          </p:nvPr>
        </p:nvSpPr>
        <p:spPr>
          <a:xfrm>
            <a:off x="4648200" y="1524000"/>
            <a:ext cx="4191000" cy="4953000"/>
          </a:xfrm>
        </p:spPr>
        <p:txBody>
          <a:bodyPr>
            <a:normAutofit fontScale="25000" lnSpcReduction="20000"/>
          </a:bodyPr>
          <a:lstStyle/>
          <a:p>
            <a:r>
              <a:rPr lang="en-US" sz="5600" b="1" i="1" dirty="0" smtClean="0">
                <a:latin typeface="Tahoma" panose="020B0604030504040204" pitchFamily="34" charset="0"/>
                <a:ea typeface="Tahoma" panose="020B0604030504040204" pitchFamily="34" charset="0"/>
                <a:cs typeface="Tahoma" panose="020B0604030504040204" pitchFamily="34" charset="0"/>
              </a:rPr>
              <a:t>PARTICIPATING STORES</a:t>
            </a:r>
          </a:p>
          <a:p>
            <a:endParaRPr lang="en-US" sz="5600" dirty="0" smtClean="0">
              <a:latin typeface="Tahoma" panose="020B0604030504040204" pitchFamily="34" charset="0"/>
              <a:ea typeface="Tahoma" panose="020B0604030504040204" pitchFamily="34" charset="0"/>
              <a:cs typeface="Tahoma" panose="020B0604030504040204" pitchFamily="34" charset="0"/>
            </a:endParaRPr>
          </a:p>
          <a:p>
            <a:pPr lvl="0"/>
            <a:r>
              <a:rPr lang="en-US" sz="5600" b="1" dirty="0" smtClean="0">
                <a:latin typeface="Tahoma" panose="020B0604030504040204" pitchFamily="34" charset="0"/>
                <a:ea typeface="Tahoma" panose="020B0604030504040204" pitchFamily="34" charset="0"/>
                <a:cs typeface="Tahoma" panose="020B0604030504040204" pitchFamily="34" charset="0"/>
              </a:rPr>
              <a:t>Rite Furn</a:t>
            </a:r>
            <a:r>
              <a:rPr lang="en-US" sz="5600" dirty="0" smtClean="0">
                <a:latin typeface="Tahoma" panose="020B0604030504040204" pitchFamily="34" charset="0"/>
                <a:ea typeface="Tahoma" panose="020B0604030504040204" pitchFamily="34" charset="0"/>
                <a:cs typeface="Tahoma" panose="020B0604030504040204" pitchFamily="34" charset="0"/>
              </a:rPr>
              <a:t> – Household &amp; Office furniture Store</a:t>
            </a:r>
          </a:p>
          <a:p>
            <a:pPr lvl="1"/>
            <a:r>
              <a:rPr lang="en-US" sz="5600" dirty="0" smtClean="0">
                <a:latin typeface="Tahoma" panose="020B0604030504040204" pitchFamily="34" charset="0"/>
                <a:ea typeface="Tahoma" panose="020B0604030504040204" pitchFamily="34" charset="0"/>
                <a:cs typeface="Tahoma" panose="020B0604030504040204" pitchFamily="34" charset="0"/>
              </a:rPr>
              <a:t>Game City </a:t>
            </a:r>
          </a:p>
          <a:p>
            <a:pPr lvl="1"/>
            <a:r>
              <a:rPr lang="en-US" sz="5600" dirty="0" err="1" smtClean="0">
                <a:latin typeface="Tahoma" panose="020B0604030504040204" pitchFamily="34" charset="0"/>
                <a:ea typeface="Tahoma" panose="020B0604030504040204" pitchFamily="34" charset="0"/>
                <a:cs typeface="Tahoma" panose="020B0604030504040204" pitchFamily="34" charset="0"/>
              </a:rPr>
              <a:t>Mogoditshane</a:t>
            </a:r>
            <a:endParaRPr lang="en-US" sz="5600" dirty="0" smtClean="0">
              <a:latin typeface="Tahoma" panose="020B0604030504040204" pitchFamily="34" charset="0"/>
              <a:ea typeface="Tahoma" panose="020B0604030504040204" pitchFamily="34" charset="0"/>
              <a:cs typeface="Tahoma" panose="020B0604030504040204" pitchFamily="34" charset="0"/>
            </a:endParaRPr>
          </a:p>
          <a:p>
            <a:pPr lvl="1"/>
            <a:r>
              <a:rPr lang="en-US" sz="5600" dirty="0" err="1" smtClean="0">
                <a:latin typeface="Tahoma" panose="020B0604030504040204" pitchFamily="34" charset="0"/>
                <a:ea typeface="Tahoma" panose="020B0604030504040204" pitchFamily="34" charset="0"/>
                <a:cs typeface="Tahoma" panose="020B0604030504040204" pitchFamily="34" charset="0"/>
              </a:rPr>
              <a:t>Jwaneng</a:t>
            </a:r>
            <a:endParaRPr lang="en-US" sz="5600" dirty="0" smtClean="0">
              <a:latin typeface="Tahoma" panose="020B0604030504040204" pitchFamily="34" charset="0"/>
              <a:ea typeface="Tahoma" panose="020B0604030504040204" pitchFamily="34" charset="0"/>
              <a:cs typeface="Tahoma" panose="020B0604030504040204" pitchFamily="34" charset="0"/>
            </a:endParaRPr>
          </a:p>
          <a:p>
            <a:r>
              <a:rPr lang="en-US" sz="5600" dirty="0" smtClean="0">
                <a:latin typeface="Tahoma" panose="020B0604030504040204" pitchFamily="34" charset="0"/>
                <a:ea typeface="Tahoma" panose="020B0604030504040204" pitchFamily="34" charset="0"/>
                <a:cs typeface="Tahoma" panose="020B0604030504040204" pitchFamily="34" charset="0"/>
              </a:rPr>
              <a:t> </a:t>
            </a:r>
          </a:p>
          <a:p>
            <a:pPr lvl="0"/>
            <a:r>
              <a:rPr lang="en-US" sz="5600" b="1" dirty="0" err="1" smtClean="0">
                <a:latin typeface="Tahoma" panose="020B0604030504040204" pitchFamily="34" charset="0"/>
                <a:ea typeface="Tahoma" panose="020B0604030504040204" pitchFamily="34" charset="0"/>
                <a:cs typeface="Tahoma" panose="020B0604030504040204" pitchFamily="34" charset="0"/>
              </a:rPr>
              <a:t>Officeberry</a:t>
            </a:r>
            <a:r>
              <a:rPr lang="en-US" sz="5600" b="1" dirty="0" smtClean="0">
                <a:latin typeface="Tahoma" panose="020B0604030504040204" pitchFamily="34" charset="0"/>
                <a:ea typeface="Tahoma" panose="020B0604030504040204" pitchFamily="34" charset="0"/>
                <a:cs typeface="Tahoma" panose="020B0604030504040204" pitchFamily="34" charset="0"/>
              </a:rPr>
              <a:t> – </a:t>
            </a:r>
            <a:r>
              <a:rPr lang="en-US" sz="5600" dirty="0" smtClean="0">
                <a:latin typeface="Tahoma" panose="020B0604030504040204" pitchFamily="34" charset="0"/>
                <a:ea typeface="Tahoma" panose="020B0604030504040204" pitchFamily="34" charset="0"/>
                <a:cs typeface="Tahoma" panose="020B0604030504040204" pitchFamily="34" charset="0"/>
              </a:rPr>
              <a:t>I.T. Equipment</a:t>
            </a:r>
          </a:p>
          <a:p>
            <a:pPr lvl="1"/>
            <a:r>
              <a:rPr lang="en-US" sz="5600" dirty="0" smtClean="0">
                <a:latin typeface="Tahoma" panose="020B0604030504040204" pitchFamily="34" charset="0"/>
                <a:ea typeface="Tahoma" panose="020B0604030504040204" pitchFamily="34" charset="0"/>
                <a:cs typeface="Tahoma" panose="020B0604030504040204" pitchFamily="34" charset="0"/>
              </a:rPr>
              <a:t>West Gate</a:t>
            </a:r>
          </a:p>
          <a:p>
            <a:pPr lvl="1"/>
            <a:r>
              <a:rPr lang="en-US" sz="5600" dirty="0" smtClean="0">
                <a:latin typeface="Tahoma" panose="020B0604030504040204" pitchFamily="34" charset="0"/>
                <a:ea typeface="Tahoma" panose="020B0604030504040204" pitchFamily="34" charset="0"/>
                <a:cs typeface="Tahoma" panose="020B0604030504040204" pitchFamily="34" charset="0"/>
              </a:rPr>
              <a:t>Game City</a:t>
            </a:r>
          </a:p>
          <a:p>
            <a:r>
              <a:rPr lang="en-US" sz="5600" dirty="0" smtClean="0">
                <a:latin typeface="Tahoma" panose="020B0604030504040204" pitchFamily="34" charset="0"/>
                <a:ea typeface="Tahoma" panose="020B0604030504040204" pitchFamily="34" charset="0"/>
                <a:cs typeface="Tahoma" panose="020B0604030504040204" pitchFamily="34" charset="0"/>
              </a:rPr>
              <a:t> </a:t>
            </a:r>
          </a:p>
          <a:p>
            <a:pPr lvl="0"/>
            <a:r>
              <a:rPr lang="en-US" sz="5600" b="1" dirty="0" smtClean="0">
                <a:latin typeface="Tahoma" panose="020B0604030504040204" pitchFamily="34" charset="0"/>
                <a:ea typeface="Tahoma" panose="020B0604030504040204" pitchFamily="34" charset="0"/>
                <a:cs typeface="Tahoma" panose="020B0604030504040204" pitchFamily="34" charset="0"/>
              </a:rPr>
              <a:t>Builders Mart</a:t>
            </a:r>
            <a:r>
              <a:rPr lang="en-US" sz="5600" dirty="0" smtClean="0">
                <a:latin typeface="Tahoma" panose="020B0604030504040204" pitchFamily="34" charset="0"/>
                <a:ea typeface="Tahoma" panose="020B0604030504040204" pitchFamily="34" charset="0"/>
                <a:cs typeface="Tahoma" panose="020B0604030504040204" pitchFamily="34" charset="0"/>
              </a:rPr>
              <a:t> – Building Material</a:t>
            </a:r>
          </a:p>
          <a:p>
            <a:r>
              <a:rPr lang="en-US" sz="5600" dirty="0" smtClean="0">
                <a:latin typeface="Tahoma" panose="020B0604030504040204" pitchFamily="34" charset="0"/>
                <a:ea typeface="Tahoma" panose="020B0604030504040204" pitchFamily="34" charset="0"/>
                <a:cs typeface="Tahoma" panose="020B0604030504040204" pitchFamily="34" charset="0"/>
              </a:rPr>
              <a:t> </a:t>
            </a:r>
          </a:p>
          <a:p>
            <a:pPr lvl="0"/>
            <a:r>
              <a:rPr lang="en-US" sz="5600" b="1" dirty="0" smtClean="0">
                <a:latin typeface="Tahoma" panose="020B0604030504040204" pitchFamily="34" charset="0"/>
                <a:ea typeface="Tahoma" panose="020B0604030504040204" pitchFamily="34" charset="0"/>
                <a:cs typeface="Tahoma" panose="020B0604030504040204" pitchFamily="34" charset="0"/>
              </a:rPr>
              <a:t>JB Sports</a:t>
            </a:r>
            <a:r>
              <a:rPr lang="en-US" sz="5600" dirty="0" smtClean="0">
                <a:latin typeface="Tahoma" panose="020B0604030504040204" pitchFamily="34" charset="0"/>
                <a:ea typeface="Tahoma" panose="020B0604030504040204" pitchFamily="34" charset="0"/>
                <a:cs typeface="Tahoma" panose="020B0604030504040204" pitchFamily="34" charset="0"/>
              </a:rPr>
              <a:t> – School Uniform &amp; Sporting goods</a:t>
            </a:r>
          </a:p>
          <a:p>
            <a:pPr lvl="1"/>
            <a:r>
              <a:rPr lang="en-US" sz="5600" dirty="0" smtClean="0">
                <a:latin typeface="Tahoma" panose="020B0604030504040204" pitchFamily="34" charset="0"/>
                <a:ea typeface="Tahoma" panose="020B0604030504040204" pitchFamily="34" charset="0"/>
                <a:cs typeface="Tahoma" panose="020B0604030504040204" pitchFamily="34" charset="0"/>
              </a:rPr>
              <a:t>Airport Junction</a:t>
            </a:r>
          </a:p>
          <a:p>
            <a:pPr lvl="1"/>
            <a:r>
              <a:rPr lang="en-US" sz="5600" dirty="0" smtClean="0">
                <a:latin typeface="Tahoma" panose="020B0604030504040204" pitchFamily="34" charset="0"/>
                <a:ea typeface="Tahoma" panose="020B0604030504040204" pitchFamily="34" charset="0"/>
                <a:cs typeface="Tahoma" panose="020B0604030504040204" pitchFamily="34" charset="0"/>
              </a:rPr>
              <a:t>Game City</a:t>
            </a:r>
          </a:p>
          <a:p>
            <a:pPr lvl="1"/>
            <a:r>
              <a:rPr lang="en-US" sz="5600" dirty="0" err="1" smtClean="0">
                <a:latin typeface="Tahoma" panose="020B0604030504040204" pitchFamily="34" charset="0"/>
                <a:ea typeface="Tahoma" panose="020B0604030504040204" pitchFamily="34" charset="0"/>
                <a:cs typeface="Tahoma" panose="020B0604030504040204" pitchFamily="34" charset="0"/>
              </a:rPr>
              <a:t>Molepolole</a:t>
            </a:r>
            <a:endParaRPr lang="en-US" sz="5600" dirty="0" smtClean="0">
              <a:latin typeface="Tahoma" panose="020B0604030504040204" pitchFamily="34" charset="0"/>
              <a:ea typeface="Tahoma" panose="020B0604030504040204" pitchFamily="34" charset="0"/>
              <a:cs typeface="Tahoma" panose="020B0604030504040204" pitchFamily="34" charset="0"/>
            </a:endParaRPr>
          </a:p>
          <a:p>
            <a:r>
              <a:rPr lang="en-US" sz="5600" dirty="0" smtClean="0">
                <a:latin typeface="Tahoma" panose="020B0604030504040204" pitchFamily="34" charset="0"/>
                <a:ea typeface="Tahoma" panose="020B0604030504040204" pitchFamily="34" charset="0"/>
                <a:cs typeface="Tahoma" panose="020B0604030504040204" pitchFamily="34" charset="0"/>
              </a:rPr>
              <a:t> </a:t>
            </a:r>
          </a:p>
          <a:p>
            <a:pPr lvl="0"/>
            <a:r>
              <a:rPr lang="en-US" sz="5600" b="1" dirty="0" smtClean="0">
                <a:latin typeface="Tahoma" panose="020B0604030504040204" pitchFamily="34" charset="0"/>
                <a:ea typeface="Tahoma" panose="020B0604030504040204" pitchFamily="34" charset="0"/>
                <a:cs typeface="Tahoma" panose="020B0604030504040204" pitchFamily="34" charset="0"/>
              </a:rPr>
              <a:t>Buy Direct (online store</a:t>
            </a:r>
            <a:r>
              <a:rPr lang="en-US" sz="5600" dirty="0" smtClean="0">
                <a:latin typeface="Tahoma" panose="020B0604030504040204" pitchFamily="34" charset="0"/>
                <a:ea typeface="Tahoma" panose="020B0604030504040204" pitchFamily="34" charset="0"/>
                <a:cs typeface="Tahoma" panose="020B0604030504040204" pitchFamily="34" charset="0"/>
              </a:rPr>
              <a:t>) – Various Products</a:t>
            </a:r>
          </a:p>
          <a:p>
            <a:pPr lvl="1"/>
            <a:r>
              <a:rPr lang="en-US" sz="5600" dirty="0" smtClean="0">
                <a:latin typeface="Tahoma" panose="020B0604030504040204" pitchFamily="34" charset="0"/>
                <a:ea typeface="Tahoma" panose="020B0604030504040204" pitchFamily="34" charset="0"/>
                <a:cs typeface="Tahoma" panose="020B0604030504040204" pitchFamily="34" charset="0"/>
              </a:rPr>
              <a:t>You purchase online and goods are delivered</a:t>
            </a:r>
          </a:p>
          <a:p>
            <a:endParaRPr lang="en-US" dirty="0"/>
          </a:p>
        </p:txBody>
      </p:sp>
    </p:spTree>
    <p:extLst>
      <p:ext uri="{BB962C8B-B14F-4D97-AF65-F5344CB8AC3E}">
        <p14:creationId xmlns:p14="http://schemas.microsoft.com/office/powerpoint/2010/main" val="3563483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Overview - MPI</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lnSpcReduction="10000"/>
          </a:bodyPr>
          <a:lstStyle/>
          <a:p>
            <a:r>
              <a:rPr lang="en-US" sz="1400" dirty="0">
                <a:latin typeface="Tahoma" panose="020B0604030504040204" pitchFamily="34" charset="0"/>
                <a:ea typeface="Tahoma" panose="020B0604030504040204" pitchFamily="34" charset="0"/>
                <a:cs typeface="Tahoma" panose="020B0604030504040204" pitchFamily="34" charset="0"/>
              </a:rPr>
              <a:t>More Power Investments Pty Ltd (MPI), a holding company trading as Botswana Teachers Union (BTU) Business Centre, is a company registered under Botswana Company Act of  in April 2013. The registration of the company was triggered by a resolution from the 2006 Botswana Teachers Union (BTU) congress, held at Moeding College at Otse, which strongly recommended separation of management of trade union matters from that of investments.  </a:t>
            </a:r>
            <a:endParaRPr lang="en-US" sz="14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400" dirty="0" smtClean="0">
              <a:latin typeface="Tahoma" panose="020B0604030504040204" pitchFamily="34" charset="0"/>
              <a:ea typeface="Tahoma" panose="020B0604030504040204" pitchFamily="34" charset="0"/>
              <a:cs typeface="Tahoma" panose="020B0604030504040204" pitchFamily="34" charset="0"/>
            </a:endParaRPr>
          </a:p>
          <a:p>
            <a:r>
              <a:rPr lang="en-US" sz="1400" dirty="0" smtClean="0">
                <a:latin typeface="Tahoma" panose="020B0604030504040204" pitchFamily="34" charset="0"/>
                <a:ea typeface="Tahoma" panose="020B0604030504040204" pitchFamily="34" charset="0"/>
                <a:cs typeface="Tahoma" panose="020B0604030504040204" pitchFamily="34" charset="0"/>
              </a:rPr>
              <a:t>According </a:t>
            </a:r>
            <a:r>
              <a:rPr lang="en-US" sz="1400" dirty="0">
                <a:latin typeface="Tahoma" panose="020B0604030504040204" pitchFamily="34" charset="0"/>
                <a:ea typeface="Tahoma" panose="020B0604030504040204" pitchFamily="34" charset="0"/>
                <a:cs typeface="Tahoma" panose="020B0604030504040204" pitchFamily="34" charset="0"/>
              </a:rPr>
              <a:t>to  BTU 2017 database, the union constitutes a total membership of over 19,000, out of the 25,285 teaching force which brings out a benefit to MPI in market </a:t>
            </a:r>
            <a:r>
              <a:rPr lang="en-US" sz="1400" dirty="0" smtClean="0">
                <a:latin typeface="Tahoma" panose="020B0604030504040204" pitchFamily="34" charset="0"/>
                <a:ea typeface="Tahoma" panose="020B0604030504040204" pitchFamily="34" charset="0"/>
                <a:cs typeface="Tahoma" panose="020B0604030504040204" pitchFamily="34" charset="0"/>
              </a:rPr>
              <a:t>share</a:t>
            </a:r>
          </a:p>
          <a:p>
            <a:pPr marL="0" indent="0">
              <a:buNone/>
            </a:pPr>
            <a:endParaRPr lang="en-US" sz="1400" dirty="0">
              <a:latin typeface="Tahoma" panose="020B0604030504040204" pitchFamily="34" charset="0"/>
              <a:ea typeface="Tahoma" panose="020B0604030504040204" pitchFamily="34" charset="0"/>
              <a:cs typeface="Tahoma" panose="020B0604030504040204" pitchFamily="34" charset="0"/>
            </a:endParaRPr>
          </a:p>
          <a:p>
            <a:r>
              <a:rPr lang="en-US" sz="1400" dirty="0">
                <a:latin typeface="Tahoma" panose="020B0604030504040204" pitchFamily="34" charset="0"/>
                <a:ea typeface="Tahoma" panose="020B0604030504040204" pitchFamily="34" charset="0"/>
                <a:cs typeface="Tahoma" panose="020B0604030504040204" pitchFamily="34" charset="0"/>
              </a:rPr>
              <a:t>The company intends to expand beyond its current operations through its subsidiary companies which include, but not limited to; financial services, group funeral scheme, property investments, education and training, insurance – short term and long term, commercial farming, electronics hospitality and tourism. Moreover, MPI sells promotional items, administer and sells bulk airtime and data, building materials, home appliances and electronics equipment</a:t>
            </a:r>
            <a:r>
              <a:rPr lang="en-US" sz="1400" dirty="0" smtClean="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400" dirty="0">
              <a:latin typeface="Tahoma" panose="020B0604030504040204" pitchFamily="34" charset="0"/>
              <a:ea typeface="Tahoma" panose="020B0604030504040204" pitchFamily="34" charset="0"/>
              <a:cs typeface="Tahoma" panose="020B0604030504040204" pitchFamily="34" charset="0"/>
            </a:endParaRPr>
          </a:p>
          <a:p>
            <a:r>
              <a:rPr lang="en-GB" sz="1400" dirty="0">
                <a:latin typeface="Tahoma" panose="020B0604030504040204" pitchFamily="34" charset="0"/>
                <a:ea typeface="Tahoma" panose="020B0604030504040204" pitchFamily="34" charset="0"/>
                <a:cs typeface="Tahoma" panose="020B0604030504040204" pitchFamily="34" charset="0"/>
              </a:rPr>
              <a:t>Clientele</a:t>
            </a:r>
            <a:r>
              <a:rPr lang="en-US" sz="1400" dirty="0">
                <a:latin typeface="Tahoma" panose="020B0604030504040204" pitchFamily="34" charset="0"/>
                <a:ea typeface="Tahoma" panose="020B0604030504040204" pitchFamily="34" charset="0"/>
                <a:cs typeface="Tahoma" panose="020B0604030504040204" pitchFamily="34" charset="0"/>
              </a:rPr>
              <a:t>: teachers, lecturers and employees in the Ministry of Education. The retired and associates members form part of BTU membership.  MPI objective is to provide affordable products and services in line with its strategic goal of improving the welfare of its members</a:t>
            </a:r>
            <a:r>
              <a:rPr lang="en-US" sz="1400" dirty="0" smtClean="0">
                <a:latin typeface="Tahoma" panose="020B0604030504040204" pitchFamily="34" charset="0"/>
                <a:ea typeface="Tahoma" panose="020B0604030504040204" pitchFamily="34" charset="0"/>
                <a:cs typeface="Tahoma" panose="020B0604030504040204" pitchFamily="34" charset="0"/>
              </a:rPr>
              <a:t>.</a:t>
            </a:r>
          </a:p>
          <a:p>
            <a:r>
              <a:rPr lang="en-US" sz="1400" b="1" i="1" dirty="0">
                <a:solidFill>
                  <a:srgbClr val="FF0000"/>
                </a:solidFill>
                <a:latin typeface="Tahoma" panose="020B0604030504040204" pitchFamily="34" charset="0"/>
                <a:ea typeface="Tahoma" panose="020B0604030504040204" pitchFamily="34" charset="0"/>
                <a:cs typeface="Tahoma" panose="020B0604030504040204" pitchFamily="34" charset="0"/>
              </a:rPr>
              <a:t>Area to penetrate: </a:t>
            </a:r>
            <a:r>
              <a:rPr lang="en-US" sz="1400" dirty="0" smtClean="0">
                <a:latin typeface="Tahoma" panose="020B0604030504040204" pitchFamily="34" charset="0"/>
                <a:ea typeface="Tahoma" panose="020B0604030504040204" pitchFamily="34" charset="0"/>
                <a:cs typeface="Tahoma" panose="020B0604030504040204" pitchFamily="34" charset="0"/>
              </a:rPr>
              <a:t>media, education, petroleum, mining, beneficiation and extraction, infrastructure development and contraction, transport, financial services and social service benefits </a:t>
            </a:r>
          </a:p>
          <a:p>
            <a:endParaRPr lang="en-US" sz="14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025504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BOTUFF </a:t>
            </a:r>
            <a:endParaRPr lang="en-US" dirty="0"/>
          </a:p>
        </p:txBody>
      </p:sp>
      <p:sp>
        <p:nvSpPr>
          <p:cNvPr id="5" name="Content Placeholder 4"/>
          <p:cNvSpPr>
            <a:spLocks noGrp="1"/>
          </p:cNvSpPr>
          <p:nvPr>
            <p:ph idx="1"/>
          </p:nvPr>
        </p:nvSpPr>
        <p:spPr/>
        <p:txBody>
          <a:bodyPr>
            <a:noAutofit/>
          </a:bodyPr>
          <a:lstStyle/>
          <a:p>
            <a:r>
              <a:rPr lang="en-US" sz="1400" dirty="0" smtClean="0">
                <a:latin typeface="Tahoma" panose="020B0604030504040204" pitchFamily="34" charset="0"/>
                <a:ea typeface="Tahoma" panose="020B0604030504040204" pitchFamily="34" charset="0"/>
                <a:cs typeface="Tahoma" panose="020B0604030504040204" pitchFamily="34" charset="0"/>
              </a:rPr>
              <a:t>Refer to the schedule for rates </a:t>
            </a:r>
          </a:p>
          <a:p>
            <a:pPr marL="0" indent="0">
              <a:buNone/>
            </a:pPr>
            <a:r>
              <a:rPr lang="en-US" sz="1400" dirty="0" smtClean="0">
                <a:latin typeface="Tahoma" panose="020B0604030504040204" pitchFamily="34" charset="0"/>
                <a:ea typeface="Tahoma" panose="020B0604030504040204" pitchFamily="34" charset="0"/>
                <a:cs typeface="Tahoma" panose="020B0604030504040204" pitchFamily="34" charset="0"/>
              </a:rPr>
              <a:t>Point to note: </a:t>
            </a:r>
            <a:endParaRPr lang="en-US" sz="1400" dirty="0">
              <a:latin typeface="Tahoma" panose="020B0604030504040204" pitchFamily="34" charset="0"/>
              <a:ea typeface="Tahoma" panose="020B0604030504040204" pitchFamily="34" charset="0"/>
              <a:cs typeface="Tahoma" panose="020B0604030504040204" pitchFamily="34" charset="0"/>
            </a:endParaRPr>
          </a:p>
          <a:p>
            <a:r>
              <a:rPr lang="en-US" sz="1400" dirty="0" smtClean="0">
                <a:latin typeface="Tahoma" panose="020B0604030504040204" pitchFamily="34" charset="0"/>
                <a:ea typeface="Tahoma" panose="020B0604030504040204" pitchFamily="34" charset="0"/>
                <a:cs typeface="Tahoma" panose="020B0604030504040204" pitchFamily="34" charset="0"/>
              </a:rPr>
              <a:t> </a:t>
            </a:r>
            <a:r>
              <a:rPr lang="en-US" sz="1400" dirty="0">
                <a:latin typeface="Tahoma" panose="020B0604030504040204" pitchFamily="34" charset="0"/>
                <a:ea typeface="Tahoma" panose="020B0604030504040204" pitchFamily="34" charset="0"/>
                <a:cs typeface="Tahoma" panose="020B0604030504040204" pitchFamily="34" charset="0"/>
              </a:rPr>
              <a:t>A child over 21yrs can be enrolled on a second policy to maintain the P25, 000.00 cover</a:t>
            </a:r>
            <a:r>
              <a:rPr lang="en-US" sz="1400" dirty="0" smtClean="0">
                <a:latin typeface="Tahoma" panose="020B0604030504040204" pitchFamily="34" charset="0"/>
                <a:ea typeface="Tahoma" panose="020B0604030504040204" pitchFamily="34" charset="0"/>
                <a:cs typeface="Tahoma" panose="020B0604030504040204" pitchFamily="34" charset="0"/>
              </a:rPr>
              <a:t>.</a:t>
            </a:r>
            <a:endParaRPr lang="en-US" sz="1400" dirty="0">
              <a:latin typeface="Tahoma" panose="020B0604030504040204" pitchFamily="34" charset="0"/>
              <a:ea typeface="Tahoma" panose="020B0604030504040204" pitchFamily="34" charset="0"/>
              <a:cs typeface="Tahoma" panose="020B0604030504040204" pitchFamily="34" charset="0"/>
            </a:endParaRPr>
          </a:p>
          <a:p>
            <a:r>
              <a:rPr lang="en-US" sz="1400" dirty="0" smtClean="0">
                <a:latin typeface="Tahoma" panose="020B0604030504040204" pitchFamily="34" charset="0"/>
                <a:ea typeface="Tahoma" panose="020B0604030504040204" pitchFamily="34" charset="0"/>
                <a:cs typeface="Tahoma" panose="020B0604030504040204" pitchFamily="34" charset="0"/>
              </a:rPr>
              <a:t>Supply </a:t>
            </a:r>
            <a:r>
              <a:rPr lang="en-US" sz="1400" dirty="0">
                <a:latin typeface="Tahoma" panose="020B0604030504040204" pitchFamily="34" charset="0"/>
                <a:ea typeface="Tahoma" panose="020B0604030504040204" pitchFamily="34" charset="0"/>
                <a:cs typeface="Tahoma" panose="020B0604030504040204" pitchFamily="34" charset="0"/>
              </a:rPr>
              <a:t>of 100 copies of Complimentary Funeral </a:t>
            </a:r>
            <a:r>
              <a:rPr lang="en-US" sz="1400" dirty="0" err="1">
                <a:latin typeface="Tahoma" panose="020B0604030504040204" pitchFamily="34" charset="0"/>
                <a:ea typeface="Tahoma" panose="020B0604030504040204" pitchFamily="34" charset="0"/>
                <a:cs typeface="Tahoma" panose="020B0604030504040204" pitchFamily="34" charset="0"/>
              </a:rPr>
              <a:t>programmes</a:t>
            </a:r>
            <a:r>
              <a:rPr lang="en-US" sz="1400" dirty="0">
                <a:latin typeface="Tahoma" panose="020B0604030504040204" pitchFamily="34" charset="0"/>
                <a:ea typeface="Tahoma" panose="020B0604030504040204" pitchFamily="34" charset="0"/>
                <a:cs typeface="Tahoma" panose="020B0604030504040204" pitchFamily="34" charset="0"/>
              </a:rPr>
              <a:t> for main member </a:t>
            </a:r>
            <a:r>
              <a:rPr lang="en-US" sz="1400" dirty="0" smtClean="0">
                <a:latin typeface="Tahoma" panose="020B0604030504040204" pitchFamily="34" charset="0"/>
                <a:ea typeface="Tahoma" panose="020B0604030504040204" pitchFamily="34" charset="0"/>
                <a:cs typeface="Tahoma" panose="020B0604030504040204" pitchFamily="34" charset="0"/>
              </a:rPr>
              <a:t>only plus BOTUFF branding placed at BTU regions (camp chairsx10, scarvesx10, green carpetx1,gazebox1, branded cloth for casketx1, tear drops x2)</a:t>
            </a:r>
            <a:endParaRPr lang="en-US" sz="1400" dirty="0">
              <a:latin typeface="Tahoma" panose="020B0604030504040204" pitchFamily="34" charset="0"/>
              <a:ea typeface="Tahoma" panose="020B0604030504040204" pitchFamily="34" charset="0"/>
              <a:cs typeface="Tahoma" panose="020B0604030504040204" pitchFamily="34" charset="0"/>
            </a:endParaRPr>
          </a:p>
          <a:p>
            <a:r>
              <a:rPr lang="en-US" sz="1400" dirty="0">
                <a:latin typeface="Tahoma" panose="020B0604030504040204" pitchFamily="34" charset="0"/>
                <a:ea typeface="Tahoma" panose="020B0604030504040204" pitchFamily="34" charset="0"/>
                <a:cs typeface="Tahoma" panose="020B0604030504040204" pitchFamily="34" charset="0"/>
              </a:rPr>
              <a:t> </a:t>
            </a:r>
            <a:r>
              <a:rPr lang="en-US" sz="1400" dirty="0" smtClean="0">
                <a:latin typeface="Tahoma" panose="020B0604030504040204" pitchFamily="34" charset="0"/>
                <a:ea typeface="Tahoma" panose="020B0604030504040204" pitchFamily="34" charset="0"/>
                <a:cs typeface="Tahoma" panose="020B0604030504040204" pitchFamily="34" charset="0"/>
              </a:rPr>
              <a:t>There </a:t>
            </a:r>
            <a:r>
              <a:rPr lang="en-US" sz="1400" dirty="0">
                <a:latin typeface="Tahoma" panose="020B0604030504040204" pitchFamily="34" charset="0"/>
                <a:ea typeface="Tahoma" panose="020B0604030504040204" pitchFamily="34" charset="0"/>
                <a:cs typeface="Tahoma" panose="020B0604030504040204" pitchFamily="34" charset="0"/>
              </a:rPr>
              <a:t>will be options on high covers. - Up to P60 000.00 </a:t>
            </a:r>
            <a:r>
              <a:rPr lang="en-US" sz="1400" dirty="0" smtClean="0">
                <a:latin typeface="Tahoma" panose="020B0604030504040204" pitchFamily="34" charset="0"/>
                <a:ea typeface="Tahoma" panose="020B0604030504040204" pitchFamily="34" charset="0"/>
                <a:cs typeface="Tahoma" panose="020B0604030504040204" pitchFamily="34" charset="0"/>
              </a:rPr>
              <a:t> T&amp;C apply (waiting period)</a:t>
            </a:r>
            <a:endParaRPr lang="en-US" sz="1400" dirty="0">
              <a:latin typeface="Tahoma" panose="020B0604030504040204" pitchFamily="34" charset="0"/>
              <a:ea typeface="Tahoma" panose="020B0604030504040204" pitchFamily="34" charset="0"/>
              <a:cs typeface="Tahoma" panose="020B0604030504040204" pitchFamily="34" charset="0"/>
            </a:endParaRPr>
          </a:p>
          <a:p>
            <a:r>
              <a:rPr lang="en-US" sz="1400" i="1" dirty="0">
                <a:latin typeface="Tahoma" panose="020B0604030504040204" pitchFamily="34" charset="0"/>
                <a:ea typeface="Tahoma" panose="020B0604030504040204" pitchFamily="34" charset="0"/>
                <a:cs typeface="Tahoma" panose="020B0604030504040204" pitchFamily="34" charset="0"/>
              </a:rPr>
              <a:t>NB! No claim not notiﬁed to Regent Life Botswana within 3 months from the date of death will be paid</a:t>
            </a:r>
            <a:r>
              <a:rPr lang="en-US" sz="1400" i="1" dirty="0" smtClean="0">
                <a:latin typeface="Tahoma" panose="020B0604030504040204" pitchFamily="34" charset="0"/>
                <a:ea typeface="Tahoma" panose="020B0604030504040204" pitchFamily="34" charset="0"/>
                <a:cs typeface="Tahoma" panose="020B0604030504040204" pitchFamily="34" charset="0"/>
              </a:rPr>
              <a:t>. </a:t>
            </a:r>
            <a:endParaRPr lang="en-US" sz="1400" i="1" dirty="0">
              <a:latin typeface="Tahoma" panose="020B0604030504040204" pitchFamily="34" charset="0"/>
              <a:ea typeface="Tahoma" panose="020B0604030504040204" pitchFamily="34" charset="0"/>
              <a:cs typeface="Tahoma" panose="020B0604030504040204" pitchFamily="34" charset="0"/>
            </a:endParaRPr>
          </a:p>
          <a:p>
            <a:r>
              <a:rPr lang="en-US" sz="1400" dirty="0">
                <a:latin typeface="Tahoma" panose="020B0604030504040204" pitchFamily="34" charset="0"/>
                <a:ea typeface="Tahoma" panose="020B0604030504040204" pitchFamily="34" charset="0"/>
                <a:cs typeface="Tahoma" panose="020B0604030504040204" pitchFamily="34" charset="0"/>
              </a:rPr>
              <a:t>If all claim documents are not received within 6 months of the date of death, the claim will be null and void</a:t>
            </a:r>
            <a:r>
              <a:rPr lang="en-US" sz="1400" dirty="0" smtClean="0">
                <a:latin typeface="Tahoma" panose="020B0604030504040204" pitchFamily="34" charset="0"/>
                <a:ea typeface="Tahoma" panose="020B0604030504040204" pitchFamily="34" charset="0"/>
                <a:cs typeface="Tahoma" panose="020B0604030504040204" pitchFamily="34" charset="0"/>
              </a:rPr>
              <a:t>. </a:t>
            </a:r>
            <a:r>
              <a:rPr lang="en-US" sz="1400" i="1" dirty="0" smtClean="0">
                <a:latin typeface="Tahoma" panose="020B0604030504040204" pitchFamily="34" charset="0"/>
                <a:ea typeface="Tahoma" panose="020B0604030504040204" pitchFamily="34" charset="0"/>
                <a:cs typeface="Tahoma" panose="020B0604030504040204" pitchFamily="34" charset="0"/>
              </a:rPr>
              <a:t>NB! Encourage members on time submission </a:t>
            </a:r>
            <a:endParaRPr lang="en-US" sz="1400" i="1" dirty="0">
              <a:latin typeface="Tahoma" panose="020B0604030504040204" pitchFamily="34" charset="0"/>
              <a:ea typeface="Tahoma" panose="020B0604030504040204" pitchFamily="34" charset="0"/>
              <a:cs typeface="Tahoma" panose="020B0604030504040204" pitchFamily="34" charset="0"/>
            </a:endParaRPr>
          </a:p>
          <a:p>
            <a:r>
              <a:rPr lang="en-US" sz="1400" b="1" dirty="0">
                <a:latin typeface="Tahoma" panose="020B0604030504040204" pitchFamily="34" charset="0"/>
                <a:ea typeface="Tahoma" panose="020B0604030504040204" pitchFamily="34" charset="0"/>
                <a:cs typeface="Tahoma" panose="020B0604030504040204" pitchFamily="34" charset="0"/>
              </a:rPr>
              <a:t>Claim Requirements:</a:t>
            </a:r>
            <a:r>
              <a:rPr lang="en-US" sz="1400" dirty="0">
                <a:latin typeface="Tahoma" panose="020B0604030504040204" pitchFamily="34" charset="0"/>
                <a:ea typeface="Tahoma" panose="020B0604030504040204" pitchFamily="34" charset="0"/>
                <a:cs typeface="Tahoma" panose="020B0604030504040204" pitchFamily="34" charset="0"/>
              </a:rPr>
              <a:t/>
            </a:r>
            <a:br>
              <a:rPr lang="en-US" sz="1400" dirty="0">
                <a:latin typeface="Tahoma" panose="020B0604030504040204" pitchFamily="34" charset="0"/>
                <a:ea typeface="Tahoma" panose="020B0604030504040204" pitchFamily="34" charset="0"/>
                <a:cs typeface="Tahoma" panose="020B0604030504040204" pitchFamily="34" charset="0"/>
              </a:rPr>
            </a:br>
            <a:r>
              <a:rPr lang="en-US" sz="1400" dirty="0">
                <a:latin typeface="Tahoma" panose="020B0604030504040204" pitchFamily="34" charset="0"/>
                <a:ea typeface="Tahoma" panose="020B0604030504040204" pitchFamily="34" charset="0"/>
                <a:cs typeface="Tahoma" panose="020B0604030504040204" pitchFamily="34" charset="0"/>
              </a:rPr>
              <a:t> In the event of death, the following will be required in order for Regent Life Botswana to underwrite the claim: </a:t>
            </a:r>
          </a:p>
          <a:p>
            <a:r>
              <a:rPr lang="en-US" sz="1400" dirty="0">
                <a:latin typeface="Tahoma" panose="020B0604030504040204" pitchFamily="34" charset="0"/>
                <a:ea typeface="Tahoma" panose="020B0604030504040204" pitchFamily="34" charset="0"/>
                <a:cs typeface="Tahoma" panose="020B0604030504040204" pitchFamily="34" charset="0"/>
              </a:rPr>
              <a:t>• Death Certiﬁcate/ Notice of Death Form</a:t>
            </a:r>
            <a:br>
              <a:rPr lang="en-US" sz="1400" dirty="0">
                <a:latin typeface="Tahoma" panose="020B0604030504040204" pitchFamily="34" charset="0"/>
                <a:ea typeface="Tahoma" panose="020B0604030504040204" pitchFamily="34" charset="0"/>
                <a:cs typeface="Tahoma" panose="020B0604030504040204" pitchFamily="34" charset="0"/>
              </a:rPr>
            </a:br>
            <a:r>
              <a:rPr lang="en-US" sz="1400" dirty="0">
                <a:latin typeface="Tahoma" panose="020B0604030504040204" pitchFamily="34" charset="0"/>
                <a:ea typeface="Tahoma" panose="020B0604030504040204" pitchFamily="34" charset="0"/>
                <a:cs typeface="Tahoma" panose="020B0604030504040204" pitchFamily="34" charset="0"/>
              </a:rPr>
              <a:t>•   In the event that the above is not available then Letter from Tribal Authority plus and Aﬃdavit.</a:t>
            </a:r>
            <a:br>
              <a:rPr lang="en-US" sz="1400" dirty="0">
                <a:latin typeface="Tahoma" panose="020B0604030504040204" pitchFamily="34" charset="0"/>
                <a:ea typeface="Tahoma" panose="020B0604030504040204" pitchFamily="34" charset="0"/>
                <a:cs typeface="Tahoma" panose="020B0604030504040204" pitchFamily="34" charset="0"/>
              </a:rPr>
            </a:br>
            <a:r>
              <a:rPr lang="en-US" sz="1400" dirty="0">
                <a:latin typeface="Tahoma" panose="020B0604030504040204" pitchFamily="34" charset="0"/>
                <a:ea typeface="Tahoma" panose="020B0604030504040204" pitchFamily="34" charset="0"/>
                <a:cs typeface="Tahoma" panose="020B0604030504040204" pitchFamily="34" charset="0"/>
              </a:rPr>
              <a:t>•   ID of deceased </a:t>
            </a:r>
            <a:r>
              <a:rPr lang="en-US" sz="1400" dirty="0" smtClean="0">
                <a:latin typeface="Tahoma" panose="020B0604030504040204" pitchFamily="34" charset="0"/>
                <a:ea typeface="Tahoma" panose="020B0604030504040204" pitchFamily="34" charset="0"/>
                <a:cs typeface="Tahoma" panose="020B0604030504040204" pitchFamily="34" charset="0"/>
              </a:rPr>
              <a:t>(compulsory</a:t>
            </a:r>
            <a:r>
              <a:rPr lang="en-US" sz="1400" dirty="0">
                <a:latin typeface="Tahoma" panose="020B0604030504040204" pitchFamily="34" charset="0"/>
                <a:ea typeface="Tahoma" panose="020B0604030504040204" pitchFamily="34" charset="0"/>
                <a:cs typeface="Tahoma" panose="020B0604030504040204" pitchFamily="34" charset="0"/>
              </a:rPr>
              <a:t>)</a:t>
            </a:r>
            <a:br>
              <a:rPr lang="en-US" sz="1400" dirty="0">
                <a:latin typeface="Tahoma" panose="020B0604030504040204" pitchFamily="34" charset="0"/>
                <a:ea typeface="Tahoma" panose="020B0604030504040204" pitchFamily="34" charset="0"/>
                <a:cs typeface="Tahoma" panose="020B0604030504040204" pitchFamily="34" charset="0"/>
              </a:rPr>
            </a:br>
            <a:r>
              <a:rPr lang="en-US" sz="1400" dirty="0">
                <a:latin typeface="Tahoma" panose="020B0604030504040204" pitchFamily="34" charset="0"/>
                <a:ea typeface="Tahoma" panose="020B0604030504040204" pitchFamily="34" charset="0"/>
                <a:cs typeface="Tahoma" panose="020B0604030504040204" pitchFamily="34" charset="0"/>
              </a:rPr>
              <a:t>•   ID of claimant/beneﬁciary/Copy of Application Form/Claim notiﬁcation Form</a:t>
            </a:r>
          </a:p>
          <a:p>
            <a:endParaRPr lang="en-US" sz="1400" dirty="0"/>
          </a:p>
        </p:txBody>
      </p:sp>
    </p:spTree>
    <p:extLst>
      <p:ext uri="{BB962C8B-B14F-4D97-AF65-F5344CB8AC3E}">
        <p14:creationId xmlns:p14="http://schemas.microsoft.com/office/powerpoint/2010/main" val="3131807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Chartered Insurance Brokers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Autofit/>
          </a:bodyPr>
          <a:lstStyle/>
          <a:p>
            <a:pPr marL="0" indent="0">
              <a:buNone/>
            </a:pPr>
            <a:r>
              <a:rPr lang="en-US" sz="1400" b="1" dirty="0" smtClean="0">
                <a:latin typeface="Tahoma" panose="020B0604030504040204" pitchFamily="34" charset="0"/>
                <a:ea typeface="Tahoma" panose="020B0604030504040204" pitchFamily="34" charset="0"/>
                <a:cs typeface="Tahoma" panose="020B0604030504040204" pitchFamily="34" charset="0"/>
              </a:rPr>
              <a:t>Background </a:t>
            </a:r>
          </a:p>
          <a:p>
            <a:r>
              <a:rPr lang="en-US" sz="1400" dirty="0" smtClean="0">
                <a:latin typeface="Tahoma" panose="020B0604030504040204" pitchFamily="34" charset="0"/>
                <a:ea typeface="Tahoma" panose="020B0604030504040204" pitchFamily="34" charset="0"/>
                <a:cs typeface="Tahoma" panose="020B0604030504040204" pitchFamily="34" charset="0"/>
              </a:rPr>
              <a:t>Quality </a:t>
            </a:r>
            <a:r>
              <a:rPr lang="en-US" sz="1400" dirty="0">
                <a:latin typeface="Tahoma" panose="020B0604030504040204" pitchFamily="34" charset="0"/>
                <a:ea typeface="Tahoma" panose="020B0604030504040204" pitchFamily="34" charset="0"/>
                <a:cs typeface="Tahoma" panose="020B0604030504040204" pitchFamily="34" charset="0"/>
              </a:rPr>
              <a:t>Services (Pty) Ltd t/a Chartered Insurance Brokers is a 100% owned subsidiary of More Power Investments (Pty Ltd (MPI) incorporated in 2010 under the Botswana Companies Act.  </a:t>
            </a:r>
            <a:endParaRPr lang="en-US" sz="1400" dirty="0" smtClean="0">
              <a:latin typeface="Tahoma" panose="020B0604030504040204" pitchFamily="34" charset="0"/>
              <a:ea typeface="Tahoma" panose="020B0604030504040204" pitchFamily="34" charset="0"/>
              <a:cs typeface="Tahoma" panose="020B0604030504040204" pitchFamily="34" charset="0"/>
            </a:endParaRPr>
          </a:p>
          <a:p>
            <a:endParaRPr lang="en-US" sz="1400" dirty="0">
              <a:latin typeface="Tahoma" panose="020B0604030504040204" pitchFamily="34" charset="0"/>
              <a:ea typeface="Tahoma" panose="020B0604030504040204" pitchFamily="34" charset="0"/>
              <a:cs typeface="Tahoma" panose="020B0604030504040204" pitchFamily="34" charset="0"/>
            </a:endParaRPr>
          </a:p>
          <a:p>
            <a:r>
              <a:rPr lang="en-US" sz="1400" dirty="0" smtClean="0">
                <a:latin typeface="Tahoma" panose="020B0604030504040204" pitchFamily="34" charset="0"/>
                <a:ea typeface="Tahoma" panose="020B0604030504040204" pitchFamily="34" charset="0"/>
                <a:cs typeface="Tahoma" panose="020B0604030504040204" pitchFamily="34" charset="0"/>
              </a:rPr>
              <a:t>Quality </a:t>
            </a:r>
            <a:r>
              <a:rPr lang="en-US" sz="1400" dirty="0">
                <a:latin typeface="Tahoma" panose="020B0604030504040204" pitchFamily="34" charset="0"/>
                <a:ea typeface="Tahoma" panose="020B0604030504040204" pitchFamily="34" charset="0"/>
                <a:cs typeface="Tahoma" panose="020B0604030504040204" pitchFamily="34" charset="0"/>
              </a:rPr>
              <a:t>Services (Pty) Ltd trades by the name Chartered Insurance Brokers (CIB), as an Insurance Broker licensed by Non-Bank Financial Institution Regulatory Authority (NBFIRA) under Insurance Act (cap 46.1) of the Republic of Botswana effective 01/03/2012.  </a:t>
            </a:r>
            <a:endParaRPr lang="en-US" sz="1400" dirty="0" smtClean="0">
              <a:latin typeface="Tahoma" panose="020B0604030504040204" pitchFamily="34" charset="0"/>
              <a:ea typeface="Tahoma" panose="020B0604030504040204" pitchFamily="34" charset="0"/>
              <a:cs typeface="Tahoma" panose="020B0604030504040204" pitchFamily="34" charset="0"/>
            </a:endParaRPr>
          </a:p>
          <a:p>
            <a:r>
              <a:rPr lang="en-US" sz="1400" dirty="0" smtClean="0">
                <a:latin typeface="Tahoma" panose="020B0604030504040204" pitchFamily="34" charset="0"/>
                <a:ea typeface="Tahoma" panose="020B0604030504040204" pitchFamily="34" charset="0"/>
                <a:cs typeface="Tahoma" panose="020B0604030504040204" pitchFamily="34" charset="0"/>
              </a:rPr>
              <a:t>Chartered Insurance</a:t>
            </a:r>
            <a:r>
              <a:rPr lang="en-US" sz="1400" dirty="0">
                <a:latin typeface="Tahoma" panose="020B0604030504040204" pitchFamily="34" charset="0"/>
                <a:ea typeface="Tahoma" panose="020B0604030504040204" pitchFamily="34" charset="0"/>
                <a:cs typeface="Tahoma" panose="020B0604030504040204" pitchFamily="34" charset="0"/>
              </a:rPr>
              <a:t> </a:t>
            </a:r>
            <a:r>
              <a:rPr lang="en-US" sz="1400" dirty="0" smtClean="0">
                <a:latin typeface="Tahoma" panose="020B0604030504040204" pitchFamily="34" charset="0"/>
                <a:ea typeface="Tahoma" panose="020B0604030504040204" pitchFamily="34" charset="0"/>
                <a:cs typeface="Tahoma" panose="020B0604030504040204" pitchFamily="34" charset="0"/>
              </a:rPr>
              <a:t>Broker</a:t>
            </a:r>
            <a:r>
              <a:rPr lang="en-US" sz="1400" dirty="0">
                <a:latin typeface="Tahoma" panose="020B0604030504040204" pitchFamily="34" charset="0"/>
                <a:ea typeface="Tahoma" panose="020B0604030504040204" pitchFamily="34" charset="0"/>
                <a:cs typeface="Tahoma" panose="020B0604030504040204" pitchFamily="34" charset="0"/>
              </a:rPr>
              <a:t> </a:t>
            </a:r>
            <a:r>
              <a:rPr lang="en-US" sz="1400" dirty="0" smtClean="0">
                <a:latin typeface="Tahoma" panose="020B0604030504040204" pitchFamily="34" charset="0"/>
                <a:ea typeface="Tahoma" panose="020B0604030504040204" pitchFamily="34" charset="0"/>
                <a:cs typeface="Tahoma" panose="020B0604030504040204" pitchFamily="34" charset="0"/>
              </a:rPr>
              <a:t>(CIB) is an entity that provides insurance broking services; represents clients </a:t>
            </a:r>
            <a:r>
              <a:rPr lang="en-US" sz="1400" dirty="0">
                <a:latin typeface="Tahoma" panose="020B0604030504040204" pitchFamily="34" charset="0"/>
                <a:ea typeface="Tahoma" panose="020B0604030504040204" pitchFamily="34" charset="0"/>
                <a:cs typeface="Tahoma" panose="020B0604030504040204" pitchFamily="34" charset="0"/>
              </a:rPr>
              <a:t>with </a:t>
            </a:r>
            <a:r>
              <a:rPr lang="en-US" sz="1400" dirty="0" smtClean="0">
                <a:latin typeface="Tahoma" panose="020B0604030504040204" pitchFamily="34" charset="0"/>
                <a:ea typeface="Tahoma" panose="020B0604030504040204" pitchFamily="34" charset="0"/>
                <a:cs typeface="Tahoma" panose="020B0604030504040204" pitchFamily="34" charset="0"/>
              </a:rPr>
              <a:t>their</a:t>
            </a:r>
            <a:r>
              <a:rPr lang="en-US" sz="1400" dirty="0">
                <a:latin typeface="Tahoma" panose="020B0604030504040204" pitchFamily="34" charset="0"/>
                <a:ea typeface="Tahoma" panose="020B0604030504040204" pitchFamily="34" charset="0"/>
                <a:cs typeface="Tahoma" panose="020B0604030504040204" pitchFamily="34" charset="0"/>
              </a:rPr>
              <a:t> </a:t>
            </a:r>
            <a:r>
              <a:rPr lang="en-US" sz="1400" i="1" dirty="0">
                <a:latin typeface="Tahoma" panose="020B0604030504040204" pitchFamily="34" charset="0"/>
                <a:ea typeface="Tahoma" panose="020B0604030504040204" pitchFamily="34" charset="0"/>
                <a:cs typeface="Tahoma" panose="020B0604030504040204" pitchFamily="34" charset="0"/>
              </a:rPr>
              <a:t>insurance </a:t>
            </a:r>
            <a:r>
              <a:rPr lang="en-US" sz="1400" dirty="0" smtClean="0">
                <a:latin typeface="Tahoma" panose="020B0604030504040204" pitchFamily="34" charset="0"/>
                <a:ea typeface="Tahoma" panose="020B0604030504040204" pitchFamily="34" charset="0"/>
                <a:cs typeface="Tahoma" panose="020B0604030504040204" pitchFamily="34" charset="0"/>
              </a:rPr>
              <a:t>transactions</a:t>
            </a:r>
          </a:p>
          <a:p>
            <a:endParaRPr lang="en-US" sz="14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1400" b="1" dirty="0" smtClean="0">
                <a:latin typeface="Tahoma" panose="020B0604030504040204" pitchFamily="34" charset="0"/>
                <a:ea typeface="Tahoma" panose="020B0604030504040204" pitchFamily="34" charset="0"/>
                <a:cs typeface="Tahoma" panose="020B0604030504040204" pitchFamily="34" charset="0"/>
              </a:rPr>
              <a:t>Scope </a:t>
            </a:r>
            <a:endParaRPr lang="en-US" sz="1400" dirty="0" smtClean="0">
              <a:latin typeface="Tahoma" panose="020B0604030504040204" pitchFamily="34" charset="0"/>
              <a:ea typeface="Tahoma" panose="020B0604030504040204" pitchFamily="34" charset="0"/>
              <a:cs typeface="Tahoma" panose="020B0604030504040204" pitchFamily="34" charset="0"/>
            </a:endParaRPr>
          </a:p>
          <a:p>
            <a:r>
              <a:rPr lang="en-US" sz="1400" dirty="0" smtClean="0">
                <a:latin typeface="Tahoma" panose="020B0604030504040204" pitchFamily="34" charset="0"/>
                <a:ea typeface="Tahoma" panose="020B0604030504040204" pitchFamily="34" charset="0"/>
                <a:cs typeface="Tahoma" panose="020B0604030504040204" pitchFamily="34" charset="0"/>
              </a:rPr>
              <a:t>Structuring and negotiating on behalf of our clients </a:t>
            </a:r>
          </a:p>
          <a:p>
            <a:r>
              <a:rPr lang="en-US" sz="1400" dirty="0" smtClean="0">
                <a:latin typeface="Tahoma" panose="020B0604030504040204" pitchFamily="34" charset="0"/>
                <a:ea typeface="Tahoma" panose="020B0604030504040204" pitchFamily="34" charset="0"/>
                <a:cs typeface="Tahoma" panose="020B0604030504040204" pitchFamily="34" charset="0"/>
              </a:rPr>
              <a:t>Manage policies renewal processes as well as seek quotations from the market and advice on the various options available. </a:t>
            </a:r>
          </a:p>
          <a:p>
            <a:r>
              <a:rPr lang="en-US" sz="1400" dirty="0" smtClean="0">
                <a:latin typeface="Tahoma" panose="020B0604030504040204" pitchFamily="34" charset="0"/>
                <a:ea typeface="Tahoma" panose="020B0604030504040204" pitchFamily="34" charset="0"/>
                <a:cs typeface="Tahoma" panose="020B0604030504040204" pitchFamily="34" charset="0"/>
              </a:rPr>
              <a:t>Provide speedy resolution of claims </a:t>
            </a:r>
          </a:p>
          <a:p>
            <a:r>
              <a:rPr lang="en-US" sz="1400" dirty="0" smtClean="0">
                <a:latin typeface="Tahoma" panose="020B0604030504040204" pitchFamily="34" charset="0"/>
                <a:ea typeface="Tahoma" panose="020B0604030504040204" pitchFamily="34" charset="0"/>
                <a:cs typeface="Tahoma" panose="020B0604030504040204" pitchFamily="34" charset="0"/>
              </a:rPr>
              <a:t>Keep all clients information strictly confidential </a:t>
            </a:r>
          </a:p>
          <a:p>
            <a:r>
              <a:rPr lang="en-US" sz="1400" dirty="0" smtClean="0">
                <a:latin typeface="Tahoma" panose="020B0604030504040204" pitchFamily="34" charset="0"/>
                <a:ea typeface="Tahoma" panose="020B0604030504040204" pitchFamily="34" charset="0"/>
                <a:cs typeface="Tahoma" panose="020B0604030504040204" pitchFamily="34" charset="0"/>
              </a:rPr>
              <a:t>Constant communication with our clients and maintenance of the relationship </a:t>
            </a:r>
          </a:p>
          <a:p>
            <a:pPr marL="0" indent="0">
              <a:buNone/>
            </a:pPr>
            <a:endParaRPr lang="en-US" sz="1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27479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latin typeface="Tahoma" panose="020B0604030504040204" pitchFamily="34" charset="0"/>
                <a:ea typeface="Tahoma" panose="020B0604030504040204" pitchFamily="34" charset="0"/>
                <a:cs typeface="Tahoma" panose="020B0604030504040204" pitchFamily="34" charset="0"/>
              </a:rPr>
              <a:t>CIB Products &amp; services </a:t>
            </a:r>
            <a:r>
              <a:rPr lang="en-US" sz="4000" b="1" dirty="0" smtClean="0">
                <a:latin typeface="Tahoma" panose="020B0604030504040204" pitchFamily="34" charset="0"/>
                <a:ea typeface="Tahoma" panose="020B0604030504040204" pitchFamily="34" charset="0"/>
                <a:cs typeface="Tahoma" panose="020B0604030504040204" pitchFamily="34" charset="0"/>
              </a:rPr>
              <a:t/>
            </a:r>
            <a:br>
              <a:rPr lang="en-US" sz="4000" b="1" dirty="0" smtClean="0">
                <a:latin typeface="Tahoma" panose="020B0604030504040204" pitchFamily="34" charset="0"/>
                <a:ea typeface="Tahoma" panose="020B0604030504040204" pitchFamily="34" charset="0"/>
                <a:cs typeface="Tahoma" panose="020B0604030504040204" pitchFamily="34" charset="0"/>
              </a:rPr>
            </a:br>
            <a:endParaRPr lang="en-US" sz="4000" dirty="0"/>
          </a:p>
        </p:txBody>
      </p:sp>
      <p:sp>
        <p:nvSpPr>
          <p:cNvPr id="3" name="Content Placeholder 2"/>
          <p:cNvSpPr>
            <a:spLocks noGrp="1"/>
          </p:cNvSpPr>
          <p:nvPr>
            <p:ph idx="1"/>
          </p:nvPr>
        </p:nvSpPr>
        <p:spPr/>
        <p:txBody>
          <a:bodyPr>
            <a:normAutofit/>
          </a:bodyPr>
          <a:lstStyle/>
          <a:p>
            <a:r>
              <a:rPr lang="en-US" sz="1400" dirty="0" smtClean="0">
                <a:latin typeface="Tahoma" panose="020B0604030504040204" pitchFamily="34" charset="0"/>
                <a:ea typeface="Tahoma" panose="020B0604030504040204" pitchFamily="34" charset="0"/>
                <a:cs typeface="Tahoma" panose="020B0604030504040204" pitchFamily="34" charset="0"/>
              </a:rPr>
              <a:t>offers a wide range of short-term insurance services and long term services in Botswana.  CIB has branches in Gaborone and Francistown. </a:t>
            </a:r>
          </a:p>
          <a:p>
            <a:r>
              <a:rPr lang="en-US" sz="1400" dirty="0" smtClean="0">
                <a:latin typeface="Tahoma" panose="020B0604030504040204" pitchFamily="34" charset="0"/>
                <a:ea typeface="Tahoma" panose="020B0604030504040204" pitchFamily="34" charset="0"/>
                <a:cs typeface="Tahoma" panose="020B0604030504040204" pitchFamily="34" charset="0"/>
              </a:rPr>
              <a:t>Our products provide insurance services to personal, commercial and corporate clients underwritten by reputable insurance companies e.g. Regent (and </a:t>
            </a:r>
            <a:r>
              <a:rPr lang="en-US" sz="1400" dirty="0" err="1" smtClean="0">
                <a:latin typeface="Tahoma" panose="020B0604030504040204" pitchFamily="34" charset="0"/>
                <a:ea typeface="Tahoma" panose="020B0604030504040204" pitchFamily="34" charset="0"/>
                <a:cs typeface="Tahoma" panose="020B0604030504040204" pitchFamily="34" charset="0"/>
              </a:rPr>
              <a:t>Hollard</a:t>
            </a:r>
            <a:r>
              <a:rPr lang="en-US" sz="1400" dirty="0" smtClean="0">
                <a:latin typeface="Tahoma" panose="020B0604030504040204" pitchFamily="34" charset="0"/>
                <a:ea typeface="Tahoma" panose="020B0604030504040204" pitchFamily="34" charset="0"/>
                <a:cs typeface="Tahoma" panose="020B0604030504040204" pitchFamily="34" charset="0"/>
              </a:rPr>
              <a:t>), </a:t>
            </a:r>
            <a:r>
              <a:rPr lang="en-US" sz="1400" dirty="0" err="1" smtClean="0">
                <a:latin typeface="Tahoma" panose="020B0604030504040204" pitchFamily="34" charset="0"/>
                <a:ea typeface="Tahoma" panose="020B0604030504040204" pitchFamily="34" charset="0"/>
                <a:cs typeface="Tahoma" panose="020B0604030504040204" pitchFamily="34" charset="0"/>
              </a:rPr>
              <a:t>Bryte</a:t>
            </a:r>
            <a:r>
              <a:rPr lang="en-US" sz="1400" dirty="0" smtClean="0">
                <a:latin typeface="Tahoma" panose="020B0604030504040204" pitchFamily="34" charset="0"/>
                <a:ea typeface="Tahoma" panose="020B0604030504040204" pitchFamily="34" charset="0"/>
                <a:cs typeface="Tahoma" panose="020B0604030504040204" pitchFamily="34" charset="0"/>
              </a:rPr>
              <a:t>, BIC </a:t>
            </a:r>
            <a:r>
              <a:rPr lang="en-US" sz="1400" dirty="0" err="1" smtClean="0">
                <a:latin typeface="Tahoma" panose="020B0604030504040204" pitchFamily="34" charset="0"/>
                <a:ea typeface="Tahoma" panose="020B0604030504040204" pitchFamily="34" charset="0"/>
                <a:cs typeface="Tahoma" panose="020B0604030504040204" pitchFamily="34" charset="0"/>
              </a:rPr>
              <a:t>etc</a:t>
            </a:r>
            <a:r>
              <a:rPr lang="en-US" sz="1400" dirty="0" smtClean="0">
                <a:latin typeface="Tahoma" panose="020B0604030504040204" pitchFamily="34" charset="0"/>
                <a:ea typeface="Tahoma" panose="020B0604030504040204" pitchFamily="34" charset="0"/>
                <a:cs typeface="Tahoma" panose="020B0604030504040204" pitchFamily="34" charset="0"/>
              </a:rPr>
              <a:t> </a:t>
            </a:r>
          </a:p>
          <a:p>
            <a:endParaRPr lang="en-US" sz="1400" dirty="0" smtClean="0">
              <a:latin typeface="Tahoma" panose="020B0604030504040204" pitchFamily="34" charset="0"/>
              <a:ea typeface="Tahoma" panose="020B0604030504040204" pitchFamily="34" charset="0"/>
              <a:cs typeface="Tahoma" panose="020B0604030504040204" pitchFamily="34" charset="0"/>
            </a:endParaRPr>
          </a:p>
          <a:p>
            <a:r>
              <a:rPr lang="en-US" sz="1400" dirty="0" smtClean="0">
                <a:latin typeface="Tahoma" panose="020B0604030504040204" pitchFamily="34" charset="0"/>
                <a:ea typeface="Tahoma" panose="020B0604030504040204" pitchFamily="34" charset="0"/>
                <a:cs typeface="Tahoma" panose="020B0604030504040204" pitchFamily="34" charset="0"/>
              </a:rPr>
              <a:t>Short term products cover motor vehicles comprehensive insurance, business all risk, home owners </a:t>
            </a:r>
            <a:r>
              <a:rPr lang="en-US" sz="1400" dirty="0" err="1" smtClean="0">
                <a:latin typeface="Tahoma" panose="020B0604030504040204" pitchFamily="34" charset="0"/>
                <a:ea typeface="Tahoma" panose="020B0604030504040204" pitchFamily="34" charset="0"/>
                <a:cs typeface="Tahoma" panose="020B0604030504040204" pitchFamily="34" charset="0"/>
              </a:rPr>
              <a:t>e.t.c</a:t>
            </a:r>
            <a:r>
              <a:rPr lang="en-US" sz="1400" dirty="0" smtClean="0">
                <a:latin typeface="Tahoma" panose="020B0604030504040204" pitchFamily="34" charset="0"/>
                <a:ea typeface="Tahoma" panose="020B0604030504040204" pitchFamily="34" charset="0"/>
                <a:cs typeface="Tahoma" panose="020B0604030504040204" pitchFamily="34" charset="0"/>
              </a:rPr>
              <a:t> and long term is currently credit life which is a loan protector</a:t>
            </a:r>
          </a:p>
          <a:p>
            <a:endParaRPr lang="en-US" sz="1400" dirty="0" smtClean="0">
              <a:latin typeface="Tahoma" panose="020B0604030504040204" pitchFamily="34" charset="0"/>
              <a:ea typeface="Tahoma" panose="020B0604030504040204" pitchFamily="34" charset="0"/>
              <a:cs typeface="Tahoma" panose="020B0604030504040204" pitchFamily="34" charset="0"/>
            </a:endParaRPr>
          </a:p>
          <a:p>
            <a:endParaRPr lang="en-US" dirty="0"/>
          </a:p>
          <a:p>
            <a:endParaRPr lang="en-US" dirty="0" smtClean="0"/>
          </a:p>
          <a:p>
            <a:endParaRPr lang="en-US" dirty="0"/>
          </a:p>
        </p:txBody>
      </p:sp>
    </p:spTree>
    <p:extLst>
      <p:ext uri="{BB962C8B-B14F-4D97-AF65-F5344CB8AC3E}">
        <p14:creationId xmlns:p14="http://schemas.microsoft.com/office/powerpoint/2010/main" val="3630831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CIB continued…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1219200"/>
            <a:ext cx="8229600" cy="4906963"/>
          </a:xfrm>
        </p:spPr>
        <p:txBody>
          <a:bodyPr>
            <a:normAutofit/>
          </a:bodyPr>
          <a:lstStyle/>
          <a:p>
            <a:r>
              <a:rPr lang="en-US" sz="1400" b="1" i="1" dirty="0" smtClean="0">
                <a:latin typeface="Tahoma" panose="020B0604030504040204" pitchFamily="34" charset="0"/>
                <a:ea typeface="Tahoma" panose="020B0604030504040204" pitchFamily="34" charset="0"/>
                <a:cs typeface="Tahoma" panose="020B0604030504040204" pitchFamily="34" charset="0"/>
              </a:rPr>
              <a:t>A short term insurance policy: </a:t>
            </a:r>
          </a:p>
          <a:p>
            <a:pPr marL="0" indent="0">
              <a:buNone/>
            </a:pPr>
            <a:endParaRPr lang="en-US" sz="1400" b="1" i="1" dirty="0" smtClean="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1400" i="1" dirty="0" smtClean="0">
                <a:latin typeface="Tahoma" panose="020B0604030504040204" pitchFamily="34" charset="0"/>
                <a:ea typeface="Tahoma" panose="020B0604030504040204" pitchFamily="34" charset="0"/>
                <a:cs typeface="Tahoma" panose="020B0604030504040204" pitchFamily="34" charset="0"/>
              </a:rPr>
              <a:t> </a:t>
            </a:r>
            <a:r>
              <a:rPr lang="en-US" sz="1400" dirty="0" smtClean="0">
                <a:latin typeface="Tahoma" panose="020B0604030504040204" pitchFamily="34" charset="0"/>
                <a:ea typeface="Tahoma" panose="020B0604030504040204" pitchFamily="34" charset="0"/>
                <a:cs typeface="Tahoma" panose="020B0604030504040204" pitchFamily="34" charset="0"/>
              </a:rPr>
              <a:t>Provides cover against loss, damage, liabilities and more.  </a:t>
            </a:r>
          </a:p>
          <a:p>
            <a:r>
              <a:rPr lang="en-US" sz="1400" dirty="0" smtClean="0">
                <a:latin typeface="Tahoma" panose="020B0604030504040204" pitchFamily="34" charset="0"/>
                <a:ea typeface="Tahoma" panose="020B0604030504040204" pitchFamily="34" charset="0"/>
                <a:cs typeface="Tahoma" panose="020B0604030504040204" pitchFamily="34" charset="0"/>
              </a:rPr>
              <a:t>Customers pay a premium (either monthly or annually) to CIB who then pays the insurance company who in return provides the cover to compensate you when you suffer a loss on insured items. </a:t>
            </a:r>
          </a:p>
          <a:p>
            <a:r>
              <a:rPr lang="en-US" sz="1400" dirty="0" smtClean="0">
                <a:latin typeface="Tahoma" panose="020B0604030504040204" pitchFamily="34" charset="0"/>
                <a:ea typeface="Tahoma" panose="020B0604030504040204" pitchFamily="34" charset="0"/>
                <a:cs typeface="Tahoma" panose="020B0604030504040204" pitchFamily="34" charset="0"/>
              </a:rPr>
              <a:t>The insurance company determines customers’ premium based on your risk profile (age, gender, where you live, security measures, item insured, value of the item, claims history of the insured etc.) </a:t>
            </a:r>
          </a:p>
          <a:p>
            <a:r>
              <a:rPr lang="en-US" sz="1400" dirty="0" smtClean="0">
                <a:latin typeface="Tahoma" panose="020B0604030504040204" pitchFamily="34" charset="0"/>
                <a:ea typeface="Tahoma" panose="020B0604030504040204" pitchFamily="34" charset="0"/>
                <a:cs typeface="Tahoma" panose="020B0604030504040204" pitchFamily="34" charset="0"/>
              </a:rPr>
              <a:t>High risk = high premium and low risk = reduced premium.</a:t>
            </a:r>
          </a:p>
          <a:p>
            <a:endParaRPr lang="en-US" sz="1400" dirty="0" smtClean="0">
              <a:latin typeface="Tahoma" panose="020B0604030504040204" pitchFamily="34" charset="0"/>
              <a:ea typeface="Tahoma" panose="020B0604030504040204" pitchFamily="34" charset="0"/>
              <a:cs typeface="Tahoma" panose="020B0604030504040204" pitchFamily="34" charset="0"/>
            </a:endParaRPr>
          </a:p>
          <a:p>
            <a:r>
              <a:rPr lang="en-US" sz="1400" dirty="0" smtClean="0">
                <a:latin typeface="Tahoma" panose="020B0604030504040204" pitchFamily="34" charset="0"/>
                <a:ea typeface="Tahoma" panose="020B0604030504040204" pitchFamily="34" charset="0"/>
                <a:cs typeface="Tahoma" panose="020B0604030504040204" pitchFamily="34" charset="0"/>
              </a:rPr>
              <a:t>Household Contents</a:t>
            </a:r>
          </a:p>
          <a:p>
            <a:r>
              <a:rPr lang="en-US" sz="1400" dirty="0" smtClean="0">
                <a:latin typeface="Tahoma" panose="020B0604030504040204" pitchFamily="34" charset="0"/>
                <a:ea typeface="Tahoma" panose="020B0604030504040204" pitchFamily="34" charset="0"/>
                <a:cs typeface="Tahoma" panose="020B0604030504040204" pitchFamily="34" charset="0"/>
              </a:rPr>
              <a:t>House owner’s Insurance</a:t>
            </a:r>
          </a:p>
          <a:p>
            <a:r>
              <a:rPr lang="en-US" sz="1400" dirty="0" smtClean="0">
                <a:latin typeface="Tahoma" panose="020B0604030504040204" pitchFamily="34" charset="0"/>
                <a:ea typeface="Tahoma" panose="020B0604030504040204" pitchFamily="34" charset="0"/>
                <a:cs typeface="Tahoma" panose="020B0604030504040204" pitchFamily="34" charset="0"/>
              </a:rPr>
              <a:t>All Risks Insurance</a:t>
            </a:r>
          </a:p>
          <a:p>
            <a:r>
              <a:rPr lang="en-US" sz="1400" dirty="0" smtClean="0">
                <a:latin typeface="Tahoma" panose="020B0604030504040204" pitchFamily="34" charset="0"/>
                <a:ea typeface="Tahoma" panose="020B0604030504040204" pitchFamily="34" charset="0"/>
                <a:cs typeface="Tahoma" panose="020B0604030504040204" pitchFamily="34" charset="0"/>
              </a:rPr>
              <a:t>Vehicle insurance</a:t>
            </a:r>
          </a:p>
          <a:p>
            <a:r>
              <a:rPr lang="en-US" sz="1400" dirty="0" smtClean="0">
                <a:latin typeface="Tahoma" panose="020B0604030504040204" pitchFamily="34" charset="0"/>
                <a:ea typeface="Tahoma" panose="020B0604030504040204" pitchFamily="34" charset="0"/>
                <a:cs typeface="Tahoma" panose="020B0604030504040204" pitchFamily="34" charset="0"/>
              </a:rPr>
              <a:t>Personal Liability</a:t>
            </a:r>
          </a:p>
          <a:p>
            <a:r>
              <a:rPr lang="en-US" sz="1400" dirty="0" smtClean="0">
                <a:latin typeface="Tahoma" panose="020B0604030504040204" pitchFamily="34" charset="0"/>
                <a:ea typeface="Tahoma" panose="020B0604030504040204" pitchFamily="34" charset="0"/>
                <a:cs typeface="Tahoma" panose="020B0604030504040204" pitchFamily="34" charset="0"/>
              </a:rPr>
              <a:t>Personal Accident</a:t>
            </a:r>
          </a:p>
          <a:p>
            <a:r>
              <a:rPr lang="en-US" sz="1400" dirty="0" smtClean="0">
                <a:latin typeface="Tahoma" panose="020B0604030504040204" pitchFamily="34" charset="0"/>
                <a:ea typeface="Tahoma" panose="020B0604030504040204" pitchFamily="34" charset="0"/>
                <a:cs typeface="Tahoma" panose="020B0604030504040204" pitchFamily="34" charset="0"/>
              </a:rPr>
              <a:t>The policy wording should be analyzed in conjunction with the policy schedule to determine cover, excesses, extensions, conditions and exclusions.</a:t>
            </a:r>
          </a:p>
          <a:p>
            <a:endParaRPr lang="en-US" sz="1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90668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CIB Long term insurance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1295400"/>
            <a:ext cx="8229600" cy="4830763"/>
          </a:xfrm>
        </p:spPr>
        <p:txBody>
          <a:bodyPr>
            <a:noAutofit/>
          </a:bodyPr>
          <a:lstStyle/>
          <a:p>
            <a:pPr marL="0" indent="0">
              <a:lnSpc>
                <a:spcPct val="110000"/>
              </a:lnSpc>
              <a:buNone/>
            </a:pPr>
            <a:r>
              <a:rPr lang="en-US" sz="1400" dirty="0">
                <a:latin typeface="Tahoma" panose="020B0604030504040204" pitchFamily="34" charset="0"/>
                <a:ea typeface="Tahoma" panose="020B0604030504040204" pitchFamily="34" charset="0"/>
                <a:cs typeface="Tahoma" panose="020B0604030504040204" pitchFamily="34" charset="0"/>
              </a:rPr>
              <a:t>L</a:t>
            </a:r>
            <a:r>
              <a:rPr lang="en-US" sz="1400" dirty="0" smtClean="0">
                <a:latin typeface="Tahoma" panose="020B0604030504040204" pitchFamily="34" charset="0"/>
                <a:ea typeface="Tahoma" panose="020B0604030504040204" pitchFamily="34" charset="0"/>
                <a:cs typeface="Tahoma" panose="020B0604030504040204" pitchFamily="34" charset="0"/>
              </a:rPr>
              <a:t>ong term </a:t>
            </a:r>
            <a:r>
              <a:rPr lang="en-US" sz="1400" dirty="0">
                <a:latin typeface="Tahoma" panose="020B0604030504040204" pitchFamily="34" charset="0"/>
                <a:ea typeface="Tahoma" panose="020B0604030504040204" pitchFamily="34" charset="0"/>
                <a:cs typeface="Tahoma" panose="020B0604030504040204" pitchFamily="34" charset="0"/>
              </a:rPr>
              <a:t>i</a:t>
            </a:r>
            <a:r>
              <a:rPr lang="en-US" sz="1400" dirty="0" smtClean="0">
                <a:latin typeface="Tahoma" panose="020B0604030504040204" pitchFamily="34" charset="0"/>
                <a:ea typeface="Tahoma" panose="020B0604030504040204" pitchFamily="34" charset="0"/>
                <a:cs typeface="Tahoma" panose="020B0604030504040204" pitchFamily="34" charset="0"/>
              </a:rPr>
              <a:t>nsurance cover </a:t>
            </a:r>
            <a:r>
              <a:rPr lang="en-US" sz="1400" dirty="0">
                <a:latin typeface="Tahoma" panose="020B0604030504040204" pitchFamily="34" charset="0"/>
                <a:ea typeface="Tahoma" panose="020B0604030504040204" pitchFamily="34" charset="0"/>
                <a:cs typeface="Tahoma" panose="020B0604030504040204" pitchFamily="34" charset="0"/>
              </a:rPr>
              <a:t>is for protection in the event of a life changing occurrence like </a:t>
            </a:r>
            <a:r>
              <a:rPr lang="en-US" sz="1400" dirty="0" smtClean="0">
                <a:latin typeface="Tahoma" panose="020B0604030504040204" pitchFamily="34" charset="0"/>
                <a:ea typeface="Tahoma" panose="020B0604030504040204" pitchFamily="34" charset="0"/>
                <a:cs typeface="Tahoma" panose="020B0604030504040204" pitchFamily="34" charset="0"/>
              </a:rPr>
              <a:t>death</a:t>
            </a:r>
            <a:r>
              <a:rPr lang="en-US" sz="1400" dirty="0">
                <a:latin typeface="Tahoma" panose="020B0604030504040204" pitchFamily="34" charset="0"/>
                <a:ea typeface="Tahoma" panose="020B0604030504040204" pitchFamily="34" charset="0"/>
                <a:cs typeface="Tahoma" panose="020B0604030504040204" pitchFamily="34" charset="0"/>
              </a:rPr>
              <a:t>, retirement or disability. </a:t>
            </a:r>
            <a:r>
              <a:rPr lang="en-US" sz="1400" dirty="0" smtClean="0">
                <a:latin typeface="Tahoma" panose="020B0604030504040204" pitchFamily="34" charset="0"/>
                <a:ea typeface="Tahoma" panose="020B0604030504040204" pitchFamily="34" charset="0"/>
                <a:cs typeface="Tahoma" panose="020B0604030504040204" pitchFamily="34" charset="0"/>
              </a:rPr>
              <a:t>A client </a:t>
            </a:r>
            <a:r>
              <a:rPr lang="en-US" sz="1400" dirty="0">
                <a:latin typeface="Tahoma" panose="020B0604030504040204" pitchFamily="34" charset="0"/>
                <a:ea typeface="Tahoma" panose="020B0604030504040204" pitchFamily="34" charset="0"/>
                <a:cs typeface="Tahoma" panose="020B0604030504040204" pitchFamily="34" charset="0"/>
              </a:rPr>
              <a:t>would pay a monthly premium </a:t>
            </a:r>
            <a:r>
              <a:rPr lang="en-US" sz="1400" dirty="0" smtClean="0">
                <a:latin typeface="Tahoma" panose="020B0604030504040204" pitchFamily="34" charset="0"/>
                <a:ea typeface="Tahoma" panose="020B0604030504040204" pitchFamily="34" charset="0"/>
                <a:cs typeface="Tahoma" panose="020B0604030504040204" pitchFamily="34" charset="0"/>
              </a:rPr>
              <a:t>to CIB who then pays a </a:t>
            </a:r>
            <a:r>
              <a:rPr lang="en-US" sz="1400" dirty="0">
                <a:latin typeface="Tahoma" panose="020B0604030504040204" pitchFamily="34" charset="0"/>
                <a:ea typeface="Tahoma" panose="020B0604030504040204" pitchFamily="34" charset="0"/>
                <a:cs typeface="Tahoma" panose="020B0604030504040204" pitchFamily="34" charset="0"/>
              </a:rPr>
              <a:t>long-term insurance company over a long period.</a:t>
            </a:r>
            <a:endParaRPr lang="en-US" sz="1400" dirty="0" smtClean="0">
              <a:latin typeface="Tahoma" panose="020B0604030504040204" pitchFamily="34" charset="0"/>
              <a:ea typeface="Tahoma" panose="020B0604030504040204" pitchFamily="34" charset="0"/>
              <a:cs typeface="Tahoma" panose="020B0604030504040204" pitchFamily="34" charset="0"/>
            </a:endParaRPr>
          </a:p>
          <a:p>
            <a:pPr>
              <a:lnSpc>
                <a:spcPct val="110000"/>
              </a:lnSpc>
            </a:pPr>
            <a:r>
              <a:rPr lang="en-US" sz="1400" dirty="0" smtClean="0">
                <a:latin typeface="Tahoma" panose="020B0604030504040204" pitchFamily="34" charset="0"/>
                <a:ea typeface="Tahoma" panose="020B0604030504040204" pitchFamily="34" charset="0"/>
                <a:cs typeface="Tahoma" panose="020B0604030504040204" pitchFamily="34" charset="0"/>
              </a:rPr>
              <a:t>Simply </a:t>
            </a:r>
            <a:r>
              <a:rPr lang="en-US" sz="1400" dirty="0">
                <a:latin typeface="Tahoma" panose="020B0604030504040204" pitchFamily="34" charset="0"/>
                <a:ea typeface="Tahoma" panose="020B0604030504040204" pitchFamily="34" charset="0"/>
                <a:cs typeface="Tahoma" panose="020B0604030504040204" pitchFamily="34" charset="0"/>
              </a:rPr>
              <a:t>put, life insurance pays out cash to a beneficiary you nominate in the event of your death from natural or accidental causes. </a:t>
            </a:r>
            <a:r>
              <a:rPr lang="en-US" sz="1400" dirty="0" smtClean="0">
                <a:latin typeface="Tahoma" panose="020B0604030504040204" pitchFamily="34" charset="0"/>
                <a:ea typeface="Tahoma" panose="020B0604030504040204" pitchFamily="34" charset="0"/>
                <a:cs typeface="Tahoma" panose="020B0604030504040204" pitchFamily="34" charset="0"/>
              </a:rPr>
              <a:t>It </a:t>
            </a:r>
            <a:r>
              <a:rPr lang="en-US" sz="1400" dirty="0">
                <a:latin typeface="Tahoma" panose="020B0604030504040204" pitchFamily="34" charset="0"/>
                <a:ea typeface="Tahoma" panose="020B0604030504040204" pitchFamily="34" charset="0"/>
                <a:cs typeface="Tahoma" panose="020B0604030504040204" pitchFamily="34" charset="0"/>
              </a:rPr>
              <a:t>may also pay out for a disability or critical </a:t>
            </a:r>
            <a:r>
              <a:rPr lang="en-US" sz="1400" dirty="0" smtClean="0">
                <a:latin typeface="Tahoma" panose="020B0604030504040204" pitchFamily="34" charset="0"/>
                <a:ea typeface="Tahoma" panose="020B0604030504040204" pitchFamily="34" charset="0"/>
                <a:cs typeface="Tahoma" panose="020B0604030504040204" pitchFamily="34" charset="0"/>
              </a:rPr>
              <a:t>illness. </a:t>
            </a:r>
          </a:p>
          <a:p>
            <a:pPr>
              <a:lnSpc>
                <a:spcPct val="110000"/>
              </a:lnSpc>
            </a:pPr>
            <a:r>
              <a:rPr lang="en-US" sz="1400" dirty="0" smtClean="0">
                <a:latin typeface="Tahoma" panose="020B0604030504040204" pitchFamily="34" charset="0"/>
                <a:ea typeface="Tahoma" panose="020B0604030504040204" pitchFamily="34" charset="0"/>
                <a:cs typeface="Tahoma" panose="020B0604030504040204" pitchFamily="34" charset="0"/>
              </a:rPr>
              <a:t>Long </a:t>
            </a:r>
            <a:r>
              <a:rPr lang="en-US" sz="1400" dirty="0">
                <a:latin typeface="Tahoma" panose="020B0604030504040204" pitchFamily="34" charset="0"/>
                <a:ea typeface="Tahoma" panose="020B0604030504040204" pitchFamily="34" charset="0"/>
                <a:cs typeface="Tahoma" panose="020B0604030504040204" pitchFamily="34" charset="0"/>
              </a:rPr>
              <a:t>term insurance policies consist of the following:</a:t>
            </a:r>
          </a:p>
          <a:p>
            <a:pPr>
              <a:lnSpc>
                <a:spcPct val="110000"/>
              </a:lnSpc>
            </a:pPr>
            <a:r>
              <a:rPr lang="en-US" sz="1400" dirty="0">
                <a:latin typeface="Tahoma" panose="020B0604030504040204" pitchFamily="34" charset="0"/>
                <a:ea typeface="Tahoma" panose="020B0604030504040204" pitchFamily="34" charset="0"/>
                <a:cs typeface="Tahoma" panose="020B0604030504040204" pitchFamily="34" charset="0"/>
              </a:rPr>
              <a:t>Life</a:t>
            </a:r>
          </a:p>
          <a:p>
            <a:pPr>
              <a:lnSpc>
                <a:spcPct val="110000"/>
              </a:lnSpc>
            </a:pPr>
            <a:r>
              <a:rPr lang="en-US" sz="1400" dirty="0">
                <a:latin typeface="Tahoma" panose="020B0604030504040204" pitchFamily="34" charset="0"/>
                <a:ea typeface="Tahoma" panose="020B0604030504040204" pitchFamily="34" charset="0"/>
                <a:cs typeface="Tahoma" panose="020B0604030504040204" pitchFamily="34" charset="0"/>
              </a:rPr>
              <a:t>Dread disease</a:t>
            </a:r>
          </a:p>
          <a:p>
            <a:pPr>
              <a:lnSpc>
                <a:spcPct val="110000"/>
              </a:lnSpc>
            </a:pPr>
            <a:r>
              <a:rPr lang="en-US" sz="1400" dirty="0">
                <a:latin typeface="Tahoma" panose="020B0604030504040204" pitchFamily="34" charset="0"/>
                <a:ea typeface="Tahoma" panose="020B0604030504040204" pitchFamily="34" charset="0"/>
                <a:cs typeface="Tahoma" panose="020B0604030504040204" pitchFamily="34" charset="0"/>
              </a:rPr>
              <a:t>Income protection policies</a:t>
            </a:r>
          </a:p>
          <a:p>
            <a:pPr>
              <a:lnSpc>
                <a:spcPct val="110000"/>
              </a:lnSpc>
            </a:pPr>
            <a:r>
              <a:rPr lang="en-US" sz="1400" dirty="0">
                <a:latin typeface="Tahoma" panose="020B0604030504040204" pitchFamily="34" charset="0"/>
                <a:ea typeface="Tahoma" panose="020B0604030504040204" pitchFamily="34" charset="0"/>
                <a:cs typeface="Tahoma" panose="020B0604030504040204" pitchFamily="34" charset="0"/>
              </a:rPr>
              <a:t>Endowments</a:t>
            </a:r>
          </a:p>
          <a:p>
            <a:pPr>
              <a:lnSpc>
                <a:spcPct val="110000"/>
              </a:lnSpc>
            </a:pPr>
            <a:r>
              <a:rPr lang="en-US" sz="1400" dirty="0">
                <a:latin typeface="Tahoma" panose="020B0604030504040204" pitchFamily="34" charset="0"/>
                <a:ea typeface="Tahoma" panose="020B0604030504040204" pitchFamily="34" charset="0"/>
                <a:cs typeface="Tahoma" panose="020B0604030504040204" pitchFamily="34" charset="0"/>
              </a:rPr>
              <a:t>Retirement annuity funds</a:t>
            </a:r>
          </a:p>
          <a:p>
            <a:pPr>
              <a:lnSpc>
                <a:spcPct val="110000"/>
              </a:lnSpc>
            </a:pPr>
            <a:r>
              <a:rPr lang="en-US" sz="1400" dirty="0">
                <a:latin typeface="Tahoma" panose="020B0604030504040204" pitchFamily="34" charset="0"/>
                <a:ea typeface="Tahoma" panose="020B0604030504040204" pitchFamily="34" charset="0"/>
                <a:cs typeface="Tahoma" panose="020B0604030504040204" pitchFamily="34" charset="0"/>
              </a:rPr>
              <a:t>Living annuities</a:t>
            </a:r>
          </a:p>
          <a:p>
            <a:pPr>
              <a:lnSpc>
                <a:spcPct val="110000"/>
              </a:lnSpc>
            </a:pPr>
            <a:r>
              <a:rPr lang="en-US" sz="1400" dirty="0">
                <a:latin typeface="Tahoma" panose="020B0604030504040204" pitchFamily="34" charset="0"/>
                <a:ea typeface="Tahoma" panose="020B0604030504040204" pitchFamily="34" charset="0"/>
                <a:cs typeface="Tahoma" panose="020B0604030504040204" pitchFamily="34" charset="0"/>
              </a:rPr>
              <a:t>Compulsory </a:t>
            </a:r>
            <a:r>
              <a:rPr lang="en-US" sz="1400" dirty="0" smtClean="0">
                <a:latin typeface="Tahoma" panose="020B0604030504040204" pitchFamily="34" charset="0"/>
                <a:ea typeface="Tahoma" panose="020B0604030504040204" pitchFamily="34" charset="0"/>
                <a:cs typeface="Tahoma" panose="020B0604030504040204" pitchFamily="34" charset="0"/>
              </a:rPr>
              <a:t>annuities</a:t>
            </a:r>
          </a:p>
          <a:p>
            <a:pPr marL="0" indent="0">
              <a:lnSpc>
                <a:spcPct val="110000"/>
              </a:lnSpc>
              <a:buNone/>
            </a:pPr>
            <a:r>
              <a:rPr lang="en-US" sz="1400"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Currently </a:t>
            </a:r>
            <a:r>
              <a:rPr lang="en-US" sz="1400"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CIB </a:t>
            </a:r>
            <a:r>
              <a:rPr lang="en-US" sz="1400"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under long term insurance offers </a:t>
            </a:r>
            <a:r>
              <a:rPr lang="en-US" sz="1400"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CREDIT LIFE</a:t>
            </a:r>
            <a:r>
              <a:rPr lang="en-US" sz="1400"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a:t>
            </a:r>
            <a:r>
              <a:rPr lang="en-US" sz="1000" i="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Commercial bank signed up is FNBB whilst discussions with SCB and Barclays Bank are underway</a:t>
            </a:r>
            <a:r>
              <a:rPr lang="en-US" sz="1400"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a:t>
            </a:r>
            <a:r>
              <a:rPr lang="en-US" sz="1400" i="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Credit life insurance</a:t>
            </a:r>
            <a:r>
              <a:rPr lang="en-US" sz="1400"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is a life insurance policy designed to pay off a borrower's debt if that borrower dies. The face value of a credit life insurance policy decreases proportionately with an outstanding loan </a:t>
            </a:r>
            <a:r>
              <a:rPr lang="en-US" sz="1400"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amount </a:t>
            </a:r>
            <a:r>
              <a:rPr lang="en-US" sz="1400"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as the loan is paid off over time until both reach zero value.</a:t>
            </a:r>
          </a:p>
        </p:txBody>
      </p:sp>
    </p:spTree>
    <p:extLst>
      <p:ext uri="{BB962C8B-B14F-4D97-AF65-F5344CB8AC3E}">
        <p14:creationId xmlns:p14="http://schemas.microsoft.com/office/powerpoint/2010/main" val="1692090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r>
              <a:rPr lang="en-US" sz="3200" dirty="0" smtClean="0">
                <a:latin typeface="Tahoma" panose="020B0604030504040204" pitchFamily="34" charset="0"/>
                <a:ea typeface="Tahoma" panose="020B0604030504040204" pitchFamily="34" charset="0"/>
                <a:cs typeface="Tahoma" panose="020B0604030504040204" pitchFamily="34" charset="0"/>
              </a:rPr>
              <a:t>Standard </a:t>
            </a:r>
            <a:r>
              <a:rPr lang="en-US" sz="3200" dirty="0">
                <a:latin typeface="Tahoma" panose="020B0604030504040204" pitchFamily="34" charset="0"/>
                <a:ea typeface="Tahoma" panose="020B0604030504040204" pitchFamily="34" charset="0"/>
                <a:cs typeface="Tahoma" panose="020B0604030504040204" pitchFamily="34" charset="0"/>
              </a:rPr>
              <a:t>C</a:t>
            </a:r>
            <a:r>
              <a:rPr lang="en-US" sz="3200" dirty="0" smtClean="0">
                <a:latin typeface="Tahoma" panose="020B0604030504040204" pitchFamily="34" charset="0"/>
                <a:ea typeface="Tahoma" panose="020B0604030504040204" pitchFamily="34" charset="0"/>
                <a:cs typeface="Tahoma" panose="020B0604030504040204" pitchFamily="34" charset="0"/>
              </a:rPr>
              <a:t>hartered Bank </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914400"/>
            <a:ext cx="8229600" cy="5562600"/>
          </a:xfrm>
        </p:spPr>
        <p:txBody>
          <a:bodyPr>
            <a:normAutofit/>
          </a:bodyPr>
          <a:lstStyle/>
          <a:p>
            <a:pPr marL="0" indent="0">
              <a:buNone/>
            </a:pPr>
            <a:r>
              <a:rPr lang="en-US" sz="1400" dirty="0" smtClean="0">
                <a:latin typeface="Tahoma" panose="020B0604030504040204" pitchFamily="34" charset="0"/>
                <a:ea typeface="Tahoma" panose="020B0604030504040204" pitchFamily="34" charset="0"/>
                <a:cs typeface="Tahoma" panose="020B0604030504040204" pitchFamily="34" charset="0"/>
              </a:rPr>
              <a:t>Loans offered personal, auto and </a:t>
            </a:r>
            <a:r>
              <a:rPr lang="en-US" sz="1400" dirty="0" err="1" smtClean="0">
                <a:latin typeface="Tahoma" panose="020B0604030504040204" pitchFamily="34" charset="0"/>
                <a:ea typeface="Tahoma" panose="020B0604030504040204" pitchFamily="34" charset="0"/>
                <a:cs typeface="Tahoma" panose="020B0604030504040204" pitchFamily="34" charset="0"/>
              </a:rPr>
              <a:t>mortage</a:t>
            </a:r>
            <a:endParaRPr lang="en-US" sz="14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400" b="1" u="sng" dirty="0" smtClean="0">
              <a:latin typeface="Tahoma" panose="020B0604030504040204" pitchFamily="34" charset="0"/>
              <a:ea typeface="Tahoma" panose="020B0604030504040204" pitchFamily="34" charset="0"/>
              <a:cs typeface="Tahoma" panose="020B0604030504040204" pitchFamily="34" charset="0"/>
            </a:endParaRPr>
          </a:p>
          <a:p>
            <a:r>
              <a:rPr lang="en-US" sz="1400" u="sng" dirty="0" smtClean="0">
                <a:latin typeface="Tahoma" panose="020B0604030504040204" pitchFamily="34" charset="0"/>
                <a:ea typeface="Tahoma" panose="020B0604030504040204" pitchFamily="34" charset="0"/>
                <a:cs typeface="Tahoma" panose="020B0604030504040204" pitchFamily="34" charset="0"/>
              </a:rPr>
              <a:t>Personal loans</a:t>
            </a:r>
            <a:r>
              <a:rPr lang="en-US" sz="1400" dirty="0" smtClean="0">
                <a:latin typeface="Tahoma" panose="020B0604030504040204" pitchFamily="34" charset="0"/>
                <a:ea typeface="Tahoma" panose="020B0604030504040204" pitchFamily="34" charset="0"/>
                <a:cs typeface="Tahoma" panose="020B0604030504040204" pitchFamily="34" charset="0"/>
              </a:rPr>
              <a:t>: rate 10%; prime plus 3% (until Sept 7</a:t>
            </a:r>
            <a:r>
              <a:rPr lang="en-US" sz="1400" baseline="30000" dirty="0" smtClean="0">
                <a:latin typeface="Tahoma" panose="020B0604030504040204" pitchFamily="34" charset="0"/>
                <a:ea typeface="Tahoma" panose="020B0604030504040204" pitchFamily="34" charset="0"/>
                <a:cs typeface="Tahoma" panose="020B0604030504040204" pitchFamily="34" charset="0"/>
              </a:rPr>
              <a:t>th</a:t>
            </a:r>
            <a:r>
              <a:rPr lang="en-US" sz="1400" dirty="0" smtClean="0">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1400" dirty="0" smtClean="0">
                <a:latin typeface="Tahoma" panose="020B0604030504040204" pitchFamily="34" charset="0"/>
                <a:ea typeface="Tahoma" panose="020B0604030504040204" pitchFamily="34" charset="0"/>
                <a:cs typeface="Tahoma" panose="020B0604030504040204" pitchFamily="34" charset="0"/>
              </a:rPr>
              <a:t>              *Min age 18 years, max 65 years </a:t>
            </a:r>
          </a:p>
          <a:p>
            <a:pPr marL="0" indent="0">
              <a:buNone/>
            </a:pPr>
            <a:r>
              <a:rPr lang="en-US" sz="1400" dirty="0">
                <a:latin typeface="Tahoma" panose="020B0604030504040204" pitchFamily="34" charset="0"/>
                <a:ea typeface="Tahoma" panose="020B0604030504040204" pitchFamily="34" charset="0"/>
                <a:cs typeface="Tahoma" panose="020B0604030504040204" pitchFamily="34" charset="0"/>
              </a:rPr>
              <a:t> </a:t>
            </a:r>
            <a:r>
              <a:rPr lang="en-US" sz="1400" dirty="0" smtClean="0">
                <a:latin typeface="Tahoma" panose="020B0604030504040204" pitchFamily="34" charset="0"/>
                <a:ea typeface="Tahoma" panose="020B0604030504040204" pitchFamily="34" charset="0"/>
                <a:cs typeface="Tahoma" panose="020B0604030504040204" pitchFamily="34" charset="0"/>
              </a:rPr>
              <a:t>             *Salaried account/current account with SCB</a:t>
            </a:r>
          </a:p>
          <a:p>
            <a:pPr marL="0" indent="0">
              <a:buNone/>
            </a:pPr>
            <a:r>
              <a:rPr lang="en-US" sz="1400" dirty="0" smtClean="0">
                <a:latin typeface="Tahoma" panose="020B0604030504040204" pitchFamily="34" charset="0"/>
                <a:ea typeface="Tahoma" panose="020B0604030504040204" pitchFamily="34" charset="0"/>
                <a:cs typeface="Tahoma" panose="020B0604030504040204" pitchFamily="34" charset="0"/>
              </a:rPr>
              <a:t>              *Max Loan P500,000.00 and min P12,000.00</a:t>
            </a:r>
          </a:p>
          <a:p>
            <a:pPr marL="0" indent="0">
              <a:buNone/>
            </a:pPr>
            <a:r>
              <a:rPr lang="en-US" sz="1400" dirty="0" smtClean="0">
                <a:latin typeface="Tahoma" panose="020B0604030504040204" pitchFamily="34" charset="0"/>
                <a:ea typeface="Tahoma" panose="020B0604030504040204" pitchFamily="34" charset="0"/>
                <a:cs typeface="Tahoma" panose="020B0604030504040204" pitchFamily="34" charset="0"/>
              </a:rPr>
              <a:t>              *Min tenor for PL @ 1 year, max @ 6 years </a:t>
            </a:r>
          </a:p>
          <a:p>
            <a:pPr marL="0" indent="0">
              <a:buNone/>
            </a:pPr>
            <a:endParaRPr lang="en-US" sz="1400" dirty="0">
              <a:latin typeface="Tahoma" panose="020B0604030504040204" pitchFamily="34" charset="0"/>
              <a:ea typeface="Tahoma" panose="020B0604030504040204" pitchFamily="34" charset="0"/>
              <a:cs typeface="Tahoma" panose="020B0604030504040204" pitchFamily="34" charset="0"/>
            </a:endParaRPr>
          </a:p>
          <a:p>
            <a:r>
              <a:rPr lang="en-US" sz="1400" u="sng" dirty="0" smtClean="0">
                <a:latin typeface="Tahoma" panose="020B0604030504040204" pitchFamily="34" charset="0"/>
                <a:ea typeface="Tahoma" panose="020B0604030504040204" pitchFamily="34" charset="0"/>
                <a:cs typeface="Tahoma" panose="020B0604030504040204" pitchFamily="34" charset="0"/>
              </a:rPr>
              <a:t>Auto loan: </a:t>
            </a:r>
            <a:r>
              <a:rPr lang="en-US" sz="1400" dirty="0" smtClean="0">
                <a:latin typeface="Tahoma" panose="020B0604030504040204" pitchFamily="34" charset="0"/>
                <a:ea typeface="Tahoma" panose="020B0604030504040204" pitchFamily="34" charset="0"/>
                <a:cs typeface="Tahoma" panose="020B0604030504040204" pitchFamily="34" charset="0"/>
              </a:rPr>
              <a:t> prime(7%) +2, +3, +3.5,+4  depends on Loan To Value and if bundled or no bundle</a:t>
            </a:r>
          </a:p>
          <a:p>
            <a:r>
              <a:rPr lang="en-US" sz="1400" dirty="0" smtClean="0">
                <a:latin typeface="Tahoma" panose="020B0604030504040204" pitchFamily="34" charset="0"/>
                <a:ea typeface="Tahoma" panose="020B0604030504040204" pitchFamily="34" charset="0"/>
                <a:cs typeface="Tahoma" panose="020B0604030504040204" pitchFamily="34" charset="0"/>
              </a:rPr>
              <a:t>For brand new and second hand vehicles(5years or less). </a:t>
            </a:r>
          </a:p>
          <a:p>
            <a:r>
              <a:rPr lang="en-US" sz="1400" dirty="0" smtClean="0">
                <a:latin typeface="Tahoma" panose="020B0604030504040204" pitchFamily="34" charset="0"/>
                <a:ea typeface="Tahoma" panose="020B0604030504040204" pitchFamily="34" charset="0"/>
                <a:cs typeface="Tahoma" panose="020B0604030504040204" pitchFamily="34" charset="0"/>
              </a:rPr>
              <a:t>Min loan P40,000 and max P850,000. total repayments not to exceed 60% of net salary. </a:t>
            </a:r>
          </a:p>
          <a:p>
            <a:r>
              <a:rPr lang="en-US" sz="1400" dirty="0" smtClean="0">
                <a:latin typeface="Tahoma" panose="020B0604030504040204" pitchFamily="34" charset="0"/>
                <a:ea typeface="Tahoma" panose="020B0604030504040204" pitchFamily="34" charset="0"/>
                <a:cs typeface="Tahoma" panose="020B0604030504040204" pitchFamily="34" charset="0"/>
              </a:rPr>
              <a:t>Tenor for all cars is 6 years. Tenor for used cars: 7 years – age of the car</a:t>
            </a:r>
          </a:p>
          <a:p>
            <a:pPr marL="0" indent="0">
              <a:buNone/>
            </a:pPr>
            <a:endParaRPr lang="en-US" sz="1400" dirty="0" smtClean="0">
              <a:latin typeface="Tahoma" panose="020B0604030504040204" pitchFamily="34" charset="0"/>
              <a:ea typeface="Tahoma" panose="020B0604030504040204" pitchFamily="34" charset="0"/>
              <a:cs typeface="Tahoma" panose="020B0604030504040204" pitchFamily="34" charset="0"/>
            </a:endParaRPr>
          </a:p>
          <a:p>
            <a:r>
              <a:rPr lang="en-US" sz="1400" u="sng" dirty="0" smtClean="0">
                <a:latin typeface="Tahoma" panose="020B0604030504040204" pitchFamily="34" charset="0"/>
                <a:ea typeface="Tahoma" panose="020B0604030504040204" pitchFamily="34" charset="0"/>
                <a:cs typeface="Tahoma" panose="020B0604030504040204" pitchFamily="34" charset="0"/>
              </a:rPr>
              <a:t>Mortgage loan:</a:t>
            </a:r>
            <a:r>
              <a:rPr lang="en-US" sz="1400" dirty="0" smtClean="0">
                <a:latin typeface="Tahoma" panose="020B0604030504040204" pitchFamily="34" charset="0"/>
                <a:ea typeface="Tahoma" panose="020B0604030504040204" pitchFamily="34" charset="0"/>
                <a:cs typeface="Tahoma" panose="020B0604030504040204" pitchFamily="34" charset="0"/>
              </a:rPr>
              <a:t>  from prime +1.5, +2, +3, +3.5, +5 depends on loan value (80%, above 80%, 100%) and if bundled CC &amp; CA or no bundle </a:t>
            </a:r>
          </a:p>
          <a:p>
            <a:r>
              <a:rPr lang="en-US" sz="1400" dirty="0" smtClean="0">
                <a:latin typeface="Tahoma" panose="020B0604030504040204" pitchFamily="34" charset="0"/>
                <a:ea typeface="Tahoma" panose="020B0604030504040204" pitchFamily="34" charset="0"/>
                <a:cs typeface="Tahoma" panose="020B0604030504040204" pitchFamily="34" charset="0"/>
              </a:rPr>
              <a:t>Construction mortgages, pure construction and purchase and completion</a:t>
            </a:r>
          </a:p>
          <a:p>
            <a:r>
              <a:rPr lang="en-US" sz="1400" dirty="0" smtClean="0">
                <a:solidFill>
                  <a:srgbClr val="FF0000"/>
                </a:solidFill>
                <a:latin typeface="Tahoma" panose="020B0604030504040204" pitchFamily="34" charset="0"/>
                <a:ea typeface="Tahoma" panose="020B0604030504040204" pitchFamily="34" charset="0"/>
                <a:cs typeface="Tahoma" panose="020B0604030504040204" pitchFamily="34" charset="0"/>
              </a:rPr>
              <a:t>CIB Credit life in the pipeline</a:t>
            </a:r>
            <a:r>
              <a:rPr lang="en-US" sz="1400" u="sng" dirty="0" smtClean="0">
                <a:latin typeface="Tahoma" panose="020B0604030504040204" pitchFamily="34" charset="0"/>
                <a:ea typeface="Tahoma" panose="020B0604030504040204" pitchFamily="34" charset="0"/>
                <a:cs typeface="Tahoma" panose="020B0604030504040204" pitchFamily="34" charset="0"/>
              </a:rPr>
              <a:t> </a:t>
            </a:r>
          </a:p>
          <a:p>
            <a:endParaRPr lang="en-US" sz="1800" dirty="0" smtClean="0">
              <a:latin typeface="Tahoma" panose="020B0604030504040204" pitchFamily="34" charset="0"/>
              <a:ea typeface="Tahoma" panose="020B0604030504040204" pitchFamily="34" charset="0"/>
              <a:cs typeface="Tahoma" panose="020B0604030504040204" pitchFamily="34" charset="0"/>
            </a:endParaRPr>
          </a:p>
          <a:p>
            <a:endParaRPr lang="en-US"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12162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FNBB</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r>
              <a:rPr lang="en-US" sz="1400" dirty="0" smtClean="0"/>
              <a:t>Loans offered personal, auto and </a:t>
            </a:r>
            <a:r>
              <a:rPr lang="en-US" sz="1400" dirty="0" err="1" smtClean="0"/>
              <a:t>mortage</a:t>
            </a:r>
            <a:endParaRPr lang="en-US" sz="1400" dirty="0" smtClean="0"/>
          </a:p>
          <a:p>
            <a:r>
              <a:rPr lang="en-US" sz="1400" i="1" dirty="0" smtClean="0"/>
              <a:t>Personal loans: </a:t>
            </a:r>
            <a:r>
              <a:rPr lang="en-US" sz="1400" dirty="0" smtClean="0"/>
              <a:t>rate 10% ( prime +3)</a:t>
            </a:r>
            <a:endParaRPr lang="en-US" sz="1400" dirty="0"/>
          </a:p>
          <a:p>
            <a:pPr marL="0" indent="0">
              <a:buNone/>
            </a:pPr>
            <a:r>
              <a:rPr lang="en-US" sz="1400" dirty="0">
                <a:latin typeface="Tahoma" panose="020B0604030504040204" pitchFamily="34" charset="0"/>
                <a:ea typeface="Tahoma" panose="020B0604030504040204" pitchFamily="34" charset="0"/>
                <a:cs typeface="Tahoma" panose="020B0604030504040204" pitchFamily="34" charset="0"/>
              </a:rPr>
              <a:t> </a:t>
            </a:r>
            <a:r>
              <a:rPr lang="en-US" sz="1400" dirty="0" smtClean="0">
                <a:latin typeface="Tahoma" panose="020B0604030504040204" pitchFamily="34" charset="0"/>
                <a:ea typeface="Tahoma" panose="020B0604030504040204" pitchFamily="34" charset="0"/>
                <a:cs typeface="Tahoma" panose="020B0604030504040204" pitchFamily="34" charset="0"/>
              </a:rPr>
              <a:t>        max loan BWP 500,000.00 &amp; min BWP 20,000.00</a:t>
            </a:r>
          </a:p>
          <a:p>
            <a:pPr marL="0" indent="0">
              <a:buNone/>
            </a:pPr>
            <a:r>
              <a:rPr lang="en-US" sz="1400" dirty="0">
                <a:latin typeface="Tahoma" panose="020B0604030504040204" pitchFamily="34" charset="0"/>
                <a:ea typeface="Tahoma" panose="020B0604030504040204" pitchFamily="34" charset="0"/>
                <a:cs typeface="Tahoma" panose="020B0604030504040204" pitchFamily="34" charset="0"/>
              </a:rPr>
              <a:t> </a:t>
            </a:r>
            <a:r>
              <a:rPr lang="en-US" sz="1400" dirty="0" smtClean="0">
                <a:latin typeface="Tahoma" panose="020B0604030504040204" pitchFamily="34" charset="0"/>
                <a:ea typeface="Tahoma" panose="020B0604030504040204" pitchFamily="34" charset="0"/>
                <a:cs typeface="Tahoma" panose="020B0604030504040204" pitchFamily="34" charset="0"/>
              </a:rPr>
              <a:t>         tenor: 1- 6 years </a:t>
            </a:r>
          </a:p>
          <a:p>
            <a:pPr marL="0" indent="0">
              <a:buNone/>
            </a:pPr>
            <a:endParaRPr lang="en-US" sz="14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1400" i="1" dirty="0" smtClean="0">
                <a:latin typeface="Tahoma" panose="020B0604030504040204" pitchFamily="34" charset="0"/>
                <a:ea typeface="Tahoma" panose="020B0604030504040204" pitchFamily="34" charset="0"/>
                <a:cs typeface="Tahoma" panose="020B0604030504040204" pitchFamily="34" charset="0"/>
              </a:rPr>
              <a:t>Mortgage: </a:t>
            </a:r>
            <a:r>
              <a:rPr lang="en-US" sz="1400" dirty="0" smtClean="0">
                <a:latin typeface="Tahoma" panose="020B0604030504040204" pitchFamily="34" charset="0"/>
                <a:ea typeface="Tahoma" panose="020B0604030504040204" pitchFamily="34" charset="0"/>
                <a:cs typeface="Tahoma" panose="020B0604030504040204" pitchFamily="34" charset="0"/>
              </a:rPr>
              <a:t>rate 8.5 % (Prime +1.5%)</a:t>
            </a:r>
          </a:p>
          <a:p>
            <a:pPr marL="0" indent="0">
              <a:buNone/>
            </a:pPr>
            <a:endParaRPr lang="en-US" sz="14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1400" i="1" dirty="0" smtClean="0">
                <a:latin typeface="Tahoma" panose="020B0604030504040204" pitchFamily="34" charset="0"/>
                <a:ea typeface="Tahoma" panose="020B0604030504040204" pitchFamily="34" charset="0"/>
                <a:cs typeface="Tahoma" panose="020B0604030504040204" pitchFamily="34" charset="0"/>
              </a:rPr>
              <a:t>Auto loan: </a:t>
            </a:r>
            <a:r>
              <a:rPr lang="en-US" sz="1400" dirty="0" smtClean="0">
                <a:latin typeface="Tahoma" panose="020B0604030504040204" pitchFamily="34" charset="0"/>
                <a:ea typeface="Tahoma" panose="020B0604030504040204" pitchFamily="34" charset="0"/>
                <a:cs typeface="Tahoma" panose="020B0604030504040204" pitchFamily="34" charset="0"/>
              </a:rPr>
              <a:t>rate 9.5% (prime +2.5). For new and second hand vehicle but not grey imports </a:t>
            </a:r>
            <a:endParaRPr lang="en-US" sz="14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1400" dirty="0" smtClean="0">
                <a:latin typeface="Tahoma" panose="020B0604030504040204" pitchFamily="34" charset="0"/>
                <a:ea typeface="Tahoma" panose="020B0604030504040204" pitchFamily="34" charset="0"/>
                <a:cs typeface="Tahoma" panose="020B0604030504040204" pitchFamily="34" charset="0"/>
              </a:rPr>
              <a:t>Age limit – 60 years </a:t>
            </a:r>
          </a:p>
          <a:p>
            <a:pPr marL="0" indent="0">
              <a:buNone/>
            </a:pPr>
            <a:r>
              <a:rPr lang="en-US" sz="1400" dirty="0">
                <a:latin typeface="Tahoma" panose="020B0604030504040204" pitchFamily="34" charset="0"/>
                <a:ea typeface="Tahoma" panose="020B0604030504040204" pitchFamily="34" charset="0"/>
                <a:cs typeface="Tahoma" panose="020B0604030504040204" pitchFamily="34" charset="0"/>
              </a:rPr>
              <a:t> </a:t>
            </a:r>
            <a:r>
              <a:rPr lang="en-US" sz="1400" dirty="0" smtClean="0">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1400" dirty="0" smtClean="0">
                <a:solidFill>
                  <a:srgbClr val="FF0000"/>
                </a:solidFill>
                <a:latin typeface="Tahoma" panose="020B0604030504040204" pitchFamily="34" charset="0"/>
                <a:ea typeface="Tahoma" panose="020B0604030504040204" pitchFamily="34" charset="0"/>
                <a:cs typeface="Tahoma" panose="020B0604030504040204" pitchFamily="34" charset="0"/>
              </a:rPr>
              <a:t>Credit life with CIB</a:t>
            </a:r>
          </a:p>
          <a:p>
            <a:pPr marL="0" indent="0">
              <a:buNone/>
            </a:pPr>
            <a:endParaRPr lang="en-US" sz="1600" dirty="0" smtClean="0">
              <a:latin typeface="Tahoma" panose="020B0604030504040204" pitchFamily="34" charset="0"/>
              <a:ea typeface="Tahoma" panose="020B0604030504040204" pitchFamily="34" charset="0"/>
              <a:cs typeface="Tahoma" panose="020B0604030504040204" pitchFamily="34" charset="0"/>
            </a:endParaRPr>
          </a:p>
          <a:p>
            <a:endParaRPr lang="en-US" sz="2000" dirty="0"/>
          </a:p>
        </p:txBody>
      </p:sp>
    </p:spTree>
    <p:extLst>
      <p:ext uri="{BB962C8B-B14F-4D97-AF65-F5344CB8AC3E}">
        <p14:creationId xmlns:p14="http://schemas.microsoft.com/office/powerpoint/2010/main" val="3341100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665</Words>
  <Application>Microsoft Office PowerPoint</Application>
  <PresentationFormat>On-screen Show (4:3)</PresentationFormat>
  <Paragraphs>152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Tahoma</vt:lpstr>
      <vt:lpstr>Office Theme</vt:lpstr>
      <vt:lpstr>Company Presentation</vt:lpstr>
      <vt:lpstr>Overview - MPI</vt:lpstr>
      <vt:lpstr>BOTUFF </vt:lpstr>
      <vt:lpstr>Chartered Insurance Brokers  </vt:lpstr>
      <vt:lpstr>CIB Products &amp; services  </vt:lpstr>
      <vt:lpstr>CIB continued… </vt:lpstr>
      <vt:lpstr>CIB Long term insurance  </vt:lpstr>
      <vt:lpstr>Standard Chartered Bank </vt:lpstr>
      <vt:lpstr>FNBB</vt:lpstr>
      <vt:lpstr>Barclays </vt:lpstr>
      <vt:lpstr>Mascom  mobile phones only</vt:lpstr>
      <vt:lpstr>Bemobile</vt:lpstr>
      <vt:lpstr>Pengar scheme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Products &amp; Services</dc:title>
  <dc:creator>Kgomotso Maja</dc:creator>
  <cp:lastModifiedBy>Kevin Maika</cp:lastModifiedBy>
  <cp:revision>33</cp:revision>
  <dcterms:created xsi:type="dcterms:W3CDTF">2017-08-15T22:13:58Z</dcterms:created>
  <dcterms:modified xsi:type="dcterms:W3CDTF">2017-10-24T06:31:19Z</dcterms:modified>
</cp:coreProperties>
</file>